
<file path=[Content_Types].xml><?xml version="1.0" encoding="utf-8"?>
<Types xmlns="http://schemas.openxmlformats.org/package/2006/content-types">
  <Default Extension="rels" ContentType="application/vnd.openxmlformats-package.relationships+xml"/>
  <Default Extension="jpg" ContentType="image/jpeg"/>
  <Default Extension="xml" ContentType="application/xml"/>
  <Default Extension="jpeg" ContentType="image/jpeg"/>
  <Default Extension="gif" ContentType="image/gif"/>
  <Default Extension="png" ContentType="image/png"/>
  <Default Extension="tiff" ContentType="image/tiff"/>
  <Default Extension="bin" ContentType="application/vnd.openxmlformats-officedocument.presentationml.printerSettings"/>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1" r:id="rId1"/>
  </p:sldMasterIdLst>
  <p:notesMasterIdLst>
    <p:notesMasterId r:id="rId20"/>
  </p:notesMasterIdLst>
  <p:handoutMasterIdLst>
    <p:handoutMasterId r:id="rId21"/>
  </p:handoutMasterIdLst>
  <p:sldIdLst>
    <p:sldId id="256" r:id="rId2"/>
    <p:sldId id="309" r:id="rId3"/>
    <p:sldId id="310" r:id="rId4"/>
    <p:sldId id="311" r:id="rId5"/>
    <p:sldId id="312" r:id="rId6"/>
    <p:sldId id="296" r:id="rId7"/>
    <p:sldId id="295" r:id="rId8"/>
    <p:sldId id="297" r:id="rId9"/>
    <p:sldId id="306" r:id="rId10"/>
    <p:sldId id="298" r:id="rId11"/>
    <p:sldId id="313" r:id="rId12"/>
    <p:sldId id="299" r:id="rId13"/>
    <p:sldId id="300" r:id="rId14"/>
    <p:sldId id="301" r:id="rId15"/>
    <p:sldId id="302" r:id="rId16"/>
    <p:sldId id="268" r:id="rId17"/>
    <p:sldId id="303" r:id="rId18"/>
    <p:sldId id="305" r:id="rId19"/>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5pPr>
    <a:lvl6pPr marL="2286000" algn="l" defTabSz="457200" rtl="0" eaLnBrk="1" latinLnBrk="0" hangingPunct="1">
      <a:defRPr kern="1200">
        <a:solidFill>
          <a:schemeClr val="tx1"/>
        </a:solidFill>
        <a:latin typeface="Century Gothic" charset="0"/>
        <a:ea typeface="ＭＳ Ｐゴシック" charset="0"/>
        <a:cs typeface="ＭＳ Ｐゴシック" charset="0"/>
      </a:defRPr>
    </a:lvl6pPr>
    <a:lvl7pPr marL="2743200" algn="l" defTabSz="457200" rtl="0" eaLnBrk="1" latinLnBrk="0" hangingPunct="1">
      <a:defRPr kern="1200">
        <a:solidFill>
          <a:schemeClr val="tx1"/>
        </a:solidFill>
        <a:latin typeface="Century Gothic" charset="0"/>
        <a:ea typeface="ＭＳ Ｐゴシック" charset="0"/>
        <a:cs typeface="ＭＳ Ｐゴシック" charset="0"/>
      </a:defRPr>
    </a:lvl7pPr>
    <a:lvl8pPr marL="3200400" algn="l" defTabSz="457200" rtl="0" eaLnBrk="1" latinLnBrk="0" hangingPunct="1">
      <a:defRPr kern="1200">
        <a:solidFill>
          <a:schemeClr val="tx1"/>
        </a:solidFill>
        <a:latin typeface="Century Gothic" charset="0"/>
        <a:ea typeface="ＭＳ Ｐゴシック" charset="0"/>
        <a:cs typeface="ＭＳ Ｐゴシック" charset="0"/>
      </a:defRPr>
    </a:lvl8pPr>
    <a:lvl9pPr marL="3657600" algn="l" defTabSz="457200" rtl="0" eaLnBrk="1" latinLnBrk="0" hangingPunct="1">
      <a:defRPr kern="1200">
        <a:solidFill>
          <a:schemeClr val="tx1"/>
        </a:solidFill>
        <a:latin typeface="Century Gothic"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1406" autoAdjust="0"/>
  </p:normalViewPr>
  <p:slideViewPr>
    <p:cSldViewPr snapToGrid="0" snapToObjects="1">
      <p:cViewPr varScale="1">
        <p:scale>
          <a:sx n="85" d="100"/>
          <a:sy n="85" d="100"/>
        </p:scale>
        <p:origin x="-1576" y="-12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89" d="100"/>
          <a:sy n="89" d="100"/>
        </p:scale>
        <p:origin x="-3568" y="-10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viewProps" Target="viewProps.xml"/><Relationship Id="rId25" Type="http://schemas.openxmlformats.org/officeDocument/2006/relationships/theme" Target="theme/theme1.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14" Type="http://schemas.openxmlformats.org/officeDocument/2006/relationships/slide" Target="slides/slide13.xml"/><Relationship Id="rId23" Type="http://schemas.openxmlformats.org/officeDocument/2006/relationships/presProps" Target="presProps.xml"/><Relationship Id="rId4" Type="http://schemas.openxmlformats.org/officeDocument/2006/relationships/slide" Target="slides/slide3.xml"/><Relationship Id="rId26" Type="http://schemas.openxmlformats.org/officeDocument/2006/relationships/tableStyles" Target="tableStyles.xml"/><Relationship Id="rId11" Type="http://schemas.openxmlformats.org/officeDocument/2006/relationships/slide" Target="slides/slide10.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notesMaster" Target="notesMasters/notesMaster1.xml"/><Relationship Id="rId22" Type="http://schemas.openxmlformats.org/officeDocument/2006/relationships/printerSettings" Target="printerSettings/printerSettings1.bin"/><Relationship Id="rId21" Type="http://schemas.openxmlformats.org/officeDocument/2006/relationships/handoutMaster" Target="handoutMasters/handoutMaster1.xml"/><Relationship Id="rId2" Type="http://schemas.openxmlformats.org/officeDocument/2006/relationships/slide" Target="slides/slide1.xml"/></Relationships>
</file>

<file path=ppt/charts/_rels/chart1.xml.rels><?xml version="1.0" encoding="UTF-8" standalone="yes"?>
<Relationships xmlns="http://schemas.openxmlformats.org/package/2006/relationships"><Relationship Id="rId2" Type="http://schemas.openxmlformats.org/officeDocument/2006/relationships/oleObject" Target="Workbook3" TargetMode="External"/><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dk1" tx1="lt1" bg2="dk2" tx2="lt2" accent1="accent1" accent2="accent2" accent3="accent3" accent4="accent4" accent5="accent5" accent6="accent6" hlink="hlink" folHlink="folHlink"/>
  <c:chart>
    <c:autoTitleDeleted val="1"/>
    <c:plotArea>
      <c:layout>
        <c:manualLayout>
          <c:layoutTarget val="inner"/>
          <c:xMode val="edge"/>
          <c:yMode val="edge"/>
          <c:x val="0.0965117345768672"/>
          <c:y val="0.0438356164383562"/>
          <c:w val="0.903488265423133"/>
          <c:h val="0.75319879193183"/>
        </c:manualLayout>
      </c:layout>
      <c:barChart>
        <c:barDir val="col"/>
        <c:grouping val="stacked"/>
        <c:varyColors val="0"/>
        <c:ser>
          <c:idx val="0"/>
          <c:order val="0"/>
          <c:tx>
            <c:strRef>
              <c:f>Sheet1!$A$16</c:f>
              <c:strCache>
                <c:ptCount val="1"/>
                <c:pt idx="0">
                  <c:v>Papers w/ coord</c:v>
                </c:pt>
              </c:strCache>
            </c:strRef>
          </c:tx>
          <c:invertIfNegative val="0"/>
          <c:cat>
            <c:numRef>
              <c:f>Sheet1!$B$15:$C$15</c:f>
              <c:numCache>
                <c:formatCode>General</c:formatCode>
                <c:ptCount val="2"/>
                <c:pt idx="0">
                  <c:v>2005.0</c:v>
                </c:pt>
                <c:pt idx="1">
                  <c:v>2009.0</c:v>
                </c:pt>
              </c:numCache>
            </c:numRef>
          </c:cat>
          <c:val>
            <c:numRef>
              <c:f>Sheet1!$B$16:$C$16</c:f>
              <c:numCache>
                <c:formatCode>0%</c:formatCode>
                <c:ptCount val="2"/>
                <c:pt idx="0">
                  <c:v>0.28</c:v>
                </c:pt>
                <c:pt idx="1">
                  <c:v>0.54</c:v>
                </c:pt>
              </c:numCache>
            </c:numRef>
          </c:val>
        </c:ser>
        <c:dLbls>
          <c:showLegendKey val="0"/>
          <c:showVal val="0"/>
          <c:showCatName val="0"/>
          <c:showSerName val="0"/>
          <c:showPercent val="0"/>
          <c:showBubbleSize val="0"/>
        </c:dLbls>
        <c:gapWidth val="150"/>
        <c:overlap val="100"/>
        <c:axId val="1071450584"/>
        <c:axId val="1071453624"/>
      </c:barChart>
      <c:catAx>
        <c:axId val="1071450584"/>
        <c:scaling>
          <c:orientation val="minMax"/>
        </c:scaling>
        <c:delete val="0"/>
        <c:axPos val="b"/>
        <c:numFmt formatCode="General" sourceLinked="1"/>
        <c:majorTickMark val="out"/>
        <c:minorTickMark val="none"/>
        <c:tickLblPos val="nextTo"/>
        <c:txPr>
          <a:bodyPr/>
          <a:lstStyle/>
          <a:p>
            <a:pPr>
              <a:defRPr sz="3200"/>
            </a:pPr>
            <a:endParaRPr lang="en-US"/>
          </a:p>
        </c:txPr>
        <c:crossAx val="1071453624"/>
        <c:crosses val="autoZero"/>
        <c:auto val="1"/>
        <c:lblAlgn val="ctr"/>
        <c:lblOffset val="100"/>
        <c:noMultiLvlLbl val="0"/>
      </c:catAx>
      <c:valAx>
        <c:axId val="1071453624"/>
        <c:scaling>
          <c:orientation val="minMax"/>
        </c:scaling>
        <c:delete val="0"/>
        <c:axPos val="l"/>
        <c:majorGridlines/>
        <c:numFmt formatCode="0%" sourceLinked="1"/>
        <c:majorTickMark val="out"/>
        <c:minorTickMark val="none"/>
        <c:tickLblPos val="nextTo"/>
        <c:crossAx val="1071450584"/>
        <c:crosses val="autoZero"/>
        <c:crossBetween val="between"/>
      </c:valAx>
    </c:plotArea>
    <c:plotVisOnly val="1"/>
    <c:dispBlanksAs val="gap"/>
    <c:showDLblsOverMax val="0"/>
  </c:chart>
  <c:spPr>
    <a:solidFill>
      <a:srgbClr val="6EA0B0"/>
    </a:solidFill>
  </c:sp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070F2B0-A13E-074D-A557-FF471702484A}" type="datetimeFigureOut">
              <a:rPr lang="en-US" smtClean="0"/>
              <a:t>7/18/11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9188EEF-2A22-3E42-867D-0C93157D73A2}" type="slidenum">
              <a:rPr lang="en-US" smtClean="0"/>
              <a:t>‹#›</a:t>
            </a:fld>
            <a:endParaRPr lang="en-US"/>
          </a:p>
        </p:txBody>
      </p:sp>
    </p:spTree>
    <p:extLst>
      <p:ext uri="{BB962C8B-B14F-4D97-AF65-F5344CB8AC3E}">
        <p14:creationId xmlns:p14="http://schemas.microsoft.com/office/powerpoint/2010/main" val="276718241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BB1A89-32E4-5749-BDF0-95630F6A1CF8}" type="datetimeFigureOut">
              <a:rPr lang="en-US" smtClean="0"/>
              <a:t>7/18/11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C431F7-2F83-544E-9B58-3076901E644E}" type="slidenum">
              <a:rPr lang="en-US" smtClean="0"/>
              <a:t>‹#›</a:t>
            </a:fld>
            <a:endParaRPr lang="en-US"/>
          </a:p>
        </p:txBody>
      </p:sp>
    </p:spTree>
    <p:extLst>
      <p:ext uri="{BB962C8B-B14F-4D97-AF65-F5344CB8AC3E}">
        <p14:creationId xmlns:p14="http://schemas.microsoft.com/office/powerpoint/2010/main" val="12448532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EC431F7-2F83-544E-9B58-3076901E644E}" type="slidenum">
              <a:rPr lang="en-US" smtClean="0"/>
              <a:t>1</a:t>
            </a:fld>
            <a:endParaRPr lang="en-US"/>
          </a:p>
        </p:txBody>
      </p:sp>
    </p:spTree>
    <p:extLst>
      <p:ext uri="{BB962C8B-B14F-4D97-AF65-F5344CB8AC3E}">
        <p14:creationId xmlns:p14="http://schemas.microsoft.com/office/powerpoint/2010/main" val="2504262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CE0878C-AF37-9641-8AEE-D83DA4472D0E}" type="slidenum">
              <a:rPr lang="en-US"/>
              <a:pPr/>
              <a:t>2</a:t>
            </a:fld>
            <a:endParaRPr lang="en-US"/>
          </a:p>
        </p:txBody>
      </p:sp>
      <p:sp>
        <p:nvSpPr>
          <p:cNvPr id="52227" name="Rectangle 2"/>
          <p:cNvSpPr>
            <a:spLocks noGrp="1" noRot="1" noChangeAspect="1" noChangeArrowheads="1"/>
          </p:cNvSpPr>
          <p:nvPr>
            <p:ph type="sldImg"/>
          </p:nvPr>
        </p:nvSpPr>
        <p:spPr>
          <a:solidFill>
            <a:srgbClr val="FFFFFF"/>
          </a:solidFill>
          <a:ln/>
        </p:spPr>
      </p:sp>
      <p:sp>
        <p:nvSpPr>
          <p:cNvPr id="5222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Arial" charset="0"/>
              <a:ea typeface="ＭＳ Ｐゴシック" charset="-128"/>
              <a:cs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Gill Sans" charset="0"/>
                <a:ea typeface="ＭＳ Ｐゴシック" charset="0"/>
                <a:cs typeface="ＭＳ Ｐゴシック" charset="0"/>
              </a:defRPr>
            </a:lvl1pPr>
            <a:lvl2pPr marL="37931725" indent="-37474525">
              <a:defRPr sz="2800">
                <a:solidFill>
                  <a:schemeClr val="tx1"/>
                </a:solidFill>
                <a:latin typeface="Gill Sans" charset="0"/>
                <a:ea typeface="ＭＳ Ｐゴシック" charset="0"/>
              </a:defRPr>
            </a:lvl2pPr>
            <a:lvl3pPr>
              <a:defRPr sz="2800">
                <a:solidFill>
                  <a:schemeClr val="tx1"/>
                </a:solidFill>
                <a:latin typeface="Gill Sans" charset="0"/>
                <a:ea typeface="ＭＳ Ｐゴシック" charset="0"/>
              </a:defRPr>
            </a:lvl3pPr>
            <a:lvl4pPr>
              <a:defRPr sz="2800">
                <a:solidFill>
                  <a:schemeClr val="tx1"/>
                </a:solidFill>
                <a:latin typeface="Gill Sans" charset="0"/>
                <a:ea typeface="ＭＳ Ｐゴシック" charset="0"/>
              </a:defRPr>
            </a:lvl4pPr>
            <a:lvl5pPr>
              <a:defRPr sz="2800">
                <a:solidFill>
                  <a:schemeClr val="tx1"/>
                </a:solidFill>
                <a:latin typeface="Gill Sans" charset="0"/>
                <a:ea typeface="ＭＳ Ｐゴシック" charset="0"/>
              </a:defRPr>
            </a:lvl5pPr>
            <a:lvl6pPr marL="457200" eaLnBrk="0" fontAlgn="base" hangingPunct="0">
              <a:spcBef>
                <a:spcPct val="0"/>
              </a:spcBef>
              <a:spcAft>
                <a:spcPct val="0"/>
              </a:spcAft>
              <a:defRPr sz="2800">
                <a:solidFill>
                  <a:schemeClr val="tx1"/>
                </a:solidFill>
                <a:latin typeface="Gill Sans" charset="0"/>
                <a:ea typeface="ＭＳ Ｐゴシック" charset="0"/>
              </a:defRPr>
            </a:lvl6pPr>
            <a:lvl7pPr marL="914400" eaLnBrk="0" fontAlgn="base" hangingPunct="0">
              <a:spcBef>
                <a:spcPct val="0"/>
              </a:spcBef>
              <a:spcAft>
                <a:spcPct val="0"/>
              </a:spcAft>
              <a:defRPr sz="2800">
                <a:solidFill>
                  <a:schemeClr val="tx1"/>
                </a:solidFill>
                <a:latin typeface="Gill Sans" charset="0"/>
                <a:ea typeface="ＭＳ Ｐゴシック" charset="0"/>
              </a:defRPr>
            </a:lvl7pPr>
            <a:lvl8pPr marL="1371600" eaLnBrk="0" fontAlgn="base" hangingPunct="0">
              <a:spcBef>
                <a:spcPct val="0"/>
              </a:spcBef>
              <a:spcAft>
                <a:spcPct val="0"/>
              </a:spcAft>
              <a:defRPr sz="2800">
                <a:solidFill>
                  <a:schemeClr val="tx1"/>
                </a:solidFill>
                <a:latin typeface="Gill Sans" charset="0"/>
                <a:ea typeface="ＭＳ Ｐゴシック" charset="0"/>
              </a:defRPr>
            </a:lvl8pPr>
            <a:lvl9pPr marL="1828800" eaLnBrk="0" fontAlgn="base" hangingPunct="0">
              <a:spcBef>
                <a:spcPct val="0"/>
              </a:spcBef>
              <a:spcAft>
                <a:spcPct val="0"/>
              </a:spcAft>
              <a:defRPr sz="2800">
                <a:solidFill>
                  <a:schemeClr val="tx1"/>
                </a:solidFill>
                <a:latin typeface="Gill Sans" charset="0"/>
                <a:ea typeface="ＭＳ Ｐゴシック" charset="0"/>
              </a:defRPr>
            </a:lvl9pPr>
          </a:lstStyle>
          <a:p>
            <a:fld id="{66F2D2C5-511A-474E-AC41-860D38E3BFC1}" type="slidenum">
              <a:rPr lang="en-US" sz="1200">
                <a:latin typeface="Arial" charset="0"/>
              </a:rPr>
              <a:pPr/>
              <a:t>3</a:t>
            </a:fld>
            <a:endParaRPr lang="en-US" sz="1200">
              <a:latin typeface="Arial"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Gill Sans" charset="0"/>
                <a:ea typeface="ＭＳ Ｐゴシック" charset="0"/>
                <a:cs typeface="ＭＳ Ｐゴシック" charset="0"/>
              </a:defRPr>
            </a:lvl1pPr>
            <a:lvl2pPr marL="37931725" indent="-37474525">
              <a:defRPr sz="2800">
                <a:solidFill>
                  <a:schemeClr val="tx1"/>
                </a:solidFill>
                <a:latin typeface="Gill Sans" charset="0"/>
                <a:ea typeface="ＭＳ Ｐゴシック" charset="0"/>
              </a:defRPr>
            </a:lvl2pPr>
            <a:lvl3pPr>
              <a:defRPr sz="2800">
                <a:solidFill>
                  <a:schemeClr val="tx1"/>
                </a:solidFill>
                <a:latin typeface="Gill Sans" charset="0"/>
                <a:ea typeface="ＭＳ Ｐゴシック" charset="0"/>
              </a:defRPr>
            </a:lvl3pPr>
            <a:lvl4pPr>
              <a:defRPr sz="2800">
                <a:solidFill>
                  <a:schemeClr val="tx1"/>
                </a:solidFill>
                <a:latin typeface="Gill Sans" charset="0"/>
                <a:ea typeface="ＭＳ Ｐゴシック" charset="0"/>
              </a:defRPr>
            </a:lvl4pPr>
            <a:lvl5pPr>
              <a:defRPr sz="2800">
                <a:solidFill>
                  <a:schemeClr val="tx1"/>
                </a:solidFill>
                <a:latin typeface="Gill Sans" charset="0"/>
                <a:ea typeface="ＭＳ Ｐゴシック" charset="0"/>
              </a:defRPr>
            </a:lvl5pPr>
            <a:lvl6pPr marL="457200" eaLnBrk="0" fontAlgn="base" hangingPunct="0">
              <a:spcBef>
                <a:spcPct val="0"/>
              </a:spcBef>
              <a:spcAft>
                <a:spcPct val="0"/>
              </a:spcAft>
              <a:defRPr sz="2800">
                <a:solidFill>
                  <a:schemeClr val="tx1"/>
                </a:solidFill>
                <a:latin typeface="Gill Sans" charset="0"/>
                <a:ea typeface="ＭＳ Ｐゴシック" charset="0"/>
              </a:defRPr>
            </a:lvl6pPr>
            <a:lvl7pPr marL="914400" eaLnBrk="0" fontAlgn="base" hangingPunct="0">
              <a:spcBef>
                <a:spcPct val="0"/>
              </a:spcBef>
              <a:spcAft>
                <a:spcPct val="0"/>
              </a:spcAft>
              <a:defRPr sz="2800">
                <a:solidFill>
                  <a:schemeClr val="tx1"/>
                </a:solidFill>
                <a:latin typeface="Gill Sans" charset="0"/>
                <a:ea typeface="ＭＳ Ｐゴシック" charset="0"/>
              </a:defRPr>
            </a:lvl7pPr>
            <a:lvl8pPr marL="1371600" eaLnBrk="0" fontAlgn="base" hangingPunct="0">
              <a:spcBef>
                <a:spcPct val="0"/>
              </a:spcBef>
              <a:spcAft>
                <a:spcPct val="0"/>
              </a:spcAft>
              <a:defRPr sz="2800">
                <a:solidFill>
                  <a:schemeClr val="tx1"/>
                </a:solidFill>
                <a:latin typeface="Gill Sans" charset="0"/>
                <a:ea typeface="ＭＳ Ｐゴシック" charset="0"/>
              </a:defRPr>
            </a:lvl8pPr>
            <a:lvl9pPr marL="1828800" eaLnBrk="0" fontAlgn="base" hangingPunct="0">
              <a:spcBef>
                <a:spcPct val="0"/>
              </a:spcBef>
              <a:spcAft>
                <a:spcPct val="0"/>
              </a:spcAft>
              <a:defRPr sz="2800">
                <a:solidFill>
                  <a:schemeClr val="tx1"/>
                </a:solidFill>
                <a:latin typeface="Gill Sans" charset="0"/>
                <a:ea typeface="ＭＳ Ｐゴシック" charset="0"/>
              </a:defRPr>
            </a:lvl9pPr>
          </a:lstStyle>
          <a:p>
            <a:fld id="{B6743B60-887C-5146-B411-BB3BC226A963}" type="slidenum">
              <a:rPr lang="en-US" sz="1200">
                <a:latin typeface="Arial" charset="0"/>
              </a:rPr>
              <a:pPr/>
              <a:t>4</a:t>
            </a:fld>
            <a:endParaRPr lang="en-US" sz="1200">
              <a:latin typeface="Arial"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ＭＳ Ｐゴシック"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6EF14B-F603-0541-BD6E-F5B8CDDB8132}" type="slidenum">
              <a:rPr lang="en-US"/>
              <a:pPr/>
              <a:t>6</a:t>
            </a:fld>
            <a:endParaRPr lang="en-US"/>
          </a:p>
        </p:txBody>
      </p:sp>
      <p:sp>
        <p:nvSpPr>
          <p:cNvPr id="234498" name="Rectangle 2"/>
          <p:cNvSpPr>
            <a:spLocks noGrp="1" noRot="1" noChangeAspect="1" noChangeArrowheads="1" noTextEdit="1"/>
          </p:cNvSpPr>
          <p:nvPr>
            <p:ph type="sldImg"/>
          </p:nvPr>
        </p:nvSpPr>
        <p:spPr>
          <a:ln/>
        </p:spPr>
      </p:sp>
      <p:sp>
        <p:nvSpPr>
          <p:cNvPr id="234499" name="Rectangle 3"/>
          <p:cNvSpPr>
            <a:spLocks noGrp="1" noChangeArrowheads="1"/>
          </p:cNvSpPr>
          <p:nvPr>
            <p:ph type="body" idx="1"/>
          </p:nvPr>
        </p:nvSpPr>
        <p:spPr/>
        <p:txBody>
          <a:bodyPr/>
          <a:lstStyle/>
          <a:p>
            <a:r>
              <a:rPr lang="en-US" dirty="0" smtClean="0"/>
              <a:t>Explain options for data systems</a:t>
            </a:r>
          </a:p>
          <a:p>
            <a:endParaRPr lang="en-US" dirty="0"/>
          </a:p>
          <a:p>
            <a:r>
              <a:rPr lang="en-US" dirty="0" smtClean="0"/>
              <a:t>While data libraries fulfill an important role for data preservation and discovery, they do not facilitate the application and analysis of the data. It requires databases that fully integrate the data and user interfaces that allow extraction of just the data that a user is interested in, in a format that can be readily used for visualization and further analysis.</a:t>
            </a: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CD1871-F0D3-C74F-9B3A-1A9F15CBC8A5}" type="slidenum">
              <a:rPr lang="en-US"/>
              <a:pPr/>
              <a:t>17</a:t>
            </a:fld>
            <a:endParaRPr lang="en-US"/>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7A3A6F-C734-C64F-B62C-8032B7F62A47}" type="slidenum">
              <a:rPr lang="en-US"/>
              <a:pPr/>
              <a:t>18</a:t>
            </a:fld>
            <a:endParaRPr lang="en-US"/>
          </a:p>
        </p:txBody>
      </p:sp>
      <p:sp>
        <p:nvSpPr>
          <p:cNvPr id="435202" name="Rectangle 2"/>
          <p:cNvSpPr>
            <a:spLocks noGrp="1" noRot="1" noChangeAspect="1" noChangeArrowheads="1" noTextEdit="1"/>
          </p:cNvSpPr>
          <p:nvPr>
            <p:ph type="sldImg"/>
          </p:nvPr>
        </p:nvSpPr>
        <p:spPr>
          <a:ln/>
        </p:spPr>
      </p:sp>
      <p:sp>
        <p:nvSpPr>
          <p:cNvPr id="43520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lIns="274320"/>
          <a:lstStyle>
            <a:lvl1pPr marL="0" indent="0" algn="l">
              <a:defRPr/>
            </a:lvl1pPr>
          </a:lstStyle>
          <a:p>
            <a:r>
              <a:rPr lang="en-US" smtClean="0"/>
              <a:t>Click to edit Master title style</a:t>
            </a:r>
            <a:endParaRPr dirty="0"/>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Slide Number Placeholder 5"/>
          <p:cNvSpPr>
            <a:spLocks noGrp="1"/>
          </p:cNvSpPr>
          <p:nvPr>
            <p:ph type="sldNum" sz="quarter" idx="10"/>
          </p:nvPr>
        </p:nvSpPr>
        <p:spPr/>
        <p:txBody>
          <a:bodyPr/>
          <a:lstStyle>
            <a:lvl1pPr>
              <a:defRPr/>
            </a:lvl1pPr>
          </a:lstStyle>
          <a:p>
            <a:pPr>
              <a:defRPr/>
            </a:pPr>
            <a:fld id="{B2E32149-B20B-8445-9A6A-FD59C6EB2CE4}" type="slidenum">
              <a:rPr lang="en-US" smtClean="0"/>
              <a:pPr>
                <a:defRPr/>
              </a:pPr>
              <a:t>‹#›</a:t>
            </a:fld>
            <a:endParaRPr lang="en-US"/>
          </a:p>
        </p:txBody>
      </p:sp>
    </p:spTree>
    <p:extLst>
      <p:ext uri="{BB962C8B-B14F-4D97-AF65-F5344CB8AC3E}">
        <p14:creationId xmlns:p14="http://schemas.microsoft.com/office/powerpoint/2010/main" val="144381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Slide Number Placeholder 5"/>
          <p:cNvSpPr>
            <a:spLocks noGrp="1"/>
          </p:cNvSpPr>
          <p:nvPr>
            <p:ph type="sldNum" sz="quarter" idx="10"/>
          </p:nvPr>
        </p:nvSpPr>
        <p:spPr/>
        <p:txBody>
          <a:bodyPr/>
          <a:lstStyle>
            <a:lvl1pPr>
              <a:defRPr/>
            </a:lvl1pPr>
          </a:lstStyle>
          <a:p>
            <a:pPr>
              <a:defRPr/>
            </a:pPr>
            <a:fld id="{ACA24023-98A8-F44A-9E21-FF151CAD9AE3}" type="slidenum">
              <a:rPr lang="en-US" smtClean="0"/>
              <a:pPr>
                <a:defRPr/>
              </a:pPr>
              <a:t>‹#›</a:t>
            </a:fld>
            <a:endParaRPr lang="en-US"/>
          </a:p>
        </p:txBody>
      </p:sp>
      <p:sp>
        <p:nvSpPr>
          <p:cNvPr id="5" name="Slide Number Placeholder 5"/>
          <p:cNvSpPr txBox="1">
            <a:spLocks/>
          </p:cNvSpPr>
          <p:nvPr/>
        </p:nvSpPr>
        <p:spPr>
          <a:xfrm>
            <a:off x="8685213" y="6492875"/>
            <a:ext cx="457200" cy="365125"/>
          </a:xfrm>
          <a:prstGeom prst="rect">
            <a:avLst/>
          </a:prstGeom>
        </p:spPr>
        <p:txBody>
          <a:bodyPr vert="horz" lIns="91440" tIns="45720" rIns="91440" bIns="45720" rtlCol="0" anchor="ctr"/>
          <a:lstStyle>
            <a:defPPr>
              <a:defRPr lang="en-US"/>
            </a:defPPr>
            <a:lvl1pPr algn="ctr" defTabSz="457200" rtl="0" fontAlgn="auto">
              <a:spcBef>
                <a:spcPts val="0"/>
              </a:spcBef>
              <a:spcAft>
                <a:spcPts val="0"/>
              </a:spcAft>
              <a:defRPr sz="800" kern="1200">
                <a:solidFill>
                  <a:schemeClr val="tx1">
                    <a:lumMod val="65000"/>
                    <a:lumOff val="35000"/>
                  </a:schemeClr>
                </a:solidFill>
                <a:latin typeface="+mn-lt"/>
                <a:ea typeface="+mn-ea"/>
                <a:cs typeface="+mn-cs"/>
              </a:defRPr>
            </a:lvl1pPr>
            <a:lvl2pPr marL="4572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5pPr>
            <a:lvl6pPr marL="2286000" algn="l" defTabSz="457200" rtl="0" eaLnBrk="1" latinLnBrk="0" hangingPunct="1">
              <a:defRPr kern="1200">
                <a:solidFill>
                  <a:schemeClr val="tx1"/>
                </a:solidFill>
                <a:latin typeface="Century Gothic" charset="0"/>
                <a:ea typeface="ＭＳ Ｐゴシック" charset="0"/>
                <a:cs typeface="ＭＳ Ｐゴシック" charset="0"/>
              </a:defRPr>
            </a:lvl6pPr>
            <a:lvl7pPr marL="2743200" algn="l" defTabSz="457200" rtl="0" eaLnBrk="1" latinLnBrk="0" hangingPunct="1">
              <a:defRPr kern="1200">
                <a:solidFill>
                  <a:schemeClr val="tx1"/>
                </a:solidFill>
                <a:latin typeface="Century Gothic" charset="0"/>
                <a:ea typeface="ＭＳ Ｐゴシック" charset="0"/>
                <a:cs typeface="ＭＳ Ｐゴシック" charset="0"/>
              </a:defRPr>
            </a:lvl7pPr>
            <a:lvl8pPr marL="3200400" algn="l" defTabSz="457200" rtl="0" eaLnBrk="1" latinLnBrk="0" hangingPunct="1">
              <a:defRPr kern="1200">
                <a:solidFill>
                  <a:schemeClr val="tx1"/>
                </a:solidFill>
                <a:latin typeface="Century Gothic" charset="0"/>
                <a:ea typeface="ＭＳ Ｐゴシック" charset="0"/>
                <a:cs typeface="ＭＳ Ｐゴシック" charset="0"/>
              </a:defRPr>
            </a:lvl8pPr>
            <a:lvl9pPr marL="3657600" algn="l" defTabSz="457200" rtl="0" eaLnBrk="1" latinLnBrk="0" hangingPunct="1">
              <a:defRPr kern="1200">
                <a:solidFill>
                  <a:schemeClr val="tx1"/>
                </a:solidFill>
                <a:latin typeface="Century Gothic" charset="0"/>
                <a:ea typeface="ＭＳ Ｐゴシック" charset="0"/>
                <a:cs typeface="ＭＳ Ｐゴシック" charset="0"/>
              </a:defRPr>
            </a:lvl9pPr>
          </a:lstStyle>
          <a:p>
            <a:pPr>
              <a:defRPr/>
            </a:pPr>
            <a:fld id="{7267BF49-900C-0E40-B92F-36C27B27E3DC}" type="slidenum">
              <a:rPr lang="en-US" smtClean="0"/>
              <a:pPr>
                <a:defRPr/>
              </a:pPr>
              <a:t>‹#›</a:t>
            </a:fld>
            <a:endParaRPr lang="en-US"/>
          </a:p>
        </p:txBody>
      </p:sp>
      <p:sp>
        <p:nvSpPr>
          <p:cNvPr id="6" name="Footer Placeholder 2"/>
          <p:cNvSpPr>
            <a:spLocks noGrp="1"/>
          </p:cNvSpPr>
          <p:nvPr>
            <p:ph type="ftr" sz="quarter" idx="3"/>
          </p:nvPr>
        </p:nvSpPr>
        <p:spPr>
          <a:xfrm>
            <a:off x="836476" y="6675438"/>
            <a:ext cx="4137973" cy="182562"/>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K. Lehnert, ESIP Panel on Data Quality</a:t>
            </a:r>
            <a:endParaRPr lang="en-US" dirty="0"/>
          </a:p>
        </p:txBody>
      </p:sp>
      <p:sp>
        <p:nvSpPr>
          <p:cNvPr id="7" name="Date Placeholder 3"/>
          <p:cNvSpPr>
            <a:spLocks noGrp="1"/>
          </p:cNvSpPr>
          <p:nvPr>
            <p:ph type="dt" sz="half" idx="2"/>
          </p:nvPr>
        </p:nvSpPr>
        <p:spPr>
          <a:xfrm>
            <a:off x="0" y="6675438"/>
            <a:ext cx="914400" cy="182562"/>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smtClean="0"/>
              <a:t>7/13/11</a:t>
            </a:r>
            <a:endParaRPr lang="en-US" dirty="0"/>
          </a:p>
        </p:txBody>
      </p:sp>
      <p:sp>
        <p:nvSpPr>
          <p:cNvPr id="8" name="Slide Number Placeholder 5"/>
          <p:cNvSpPr txBox="1">
            <a:spLocks/>
          </p:cNvSpPr>
          <p:nvPr userDrawn="1"/>
        </p:nvSpPr>
        <p:spPr>
          <a:xfrm>
            <a:off x="8685213" y="6492875"/>
            <a:ext cx="457200" cy="365125"/>
          </a:xfrm>
          <a:prstGeom prst="rect">
            <a:avLst/>
          </a:prstGeom>
        </p:spPr>
        <p:txBody>
          <a:bodyPr vert="horz" lIns="91440" tIns="45720" rIns="91440" bIns="45720" rtlCol="0" anchor="ctr"/>
          <a:lstStyle>
            <a:defPPr>
              <a:defRPr lang="en-US"/>
            </a:defPPr>
            <a:lvl1pPr algn="ctr" defTabSz="457200" rtl="0" fontAlgn="auto">
              <a:spcBef>
                <a:spcPts val="0"/>
              </a:spcBef>
              <a:spcAft>
                <a:spcPts val="0"/>
              </a:spcAft>
              <a:defRPr sz="800" kern="1200">
                <a:solidFill>
                  <a:schemeClr val="tx1">
                    <a:lumMod val="65000"/>
                    <a:lumOff val="35000"/>
                  </a:schemeClr>
                </a:solidFill>
                <a:latin typeface="+mn-lt"/>
                <a:ea typeface="+mn-ea"/>
                <a:cs typeface="+mn-cs"/>
              </a:defRPr>
            </a:lvl1pPr>
            <a:lvl2pPr marL="4572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entury Gothic" charset="0"/>
                <a:ea typeface="ＭＳ Ｐゴシック" charset="0"/>
                <a:cs typeface="ＭＳ Ｐゴシック" charset="0"/>
              </a:defRPr>
            </a:lvl5pPr>
            <a:lvl6pPr marL="2286000" algn="l" defTabSz="457200" rtl="0" eaLnBrk="1" latinLnBrk="0" hangingPunct="1">
              <a:defRPr kern="1200">
                <a:solidFill>
                  <a:schemeClr val="tx1"/>
                </a:solidFill>
                <a:latin typeface="Century Gothic" charset="0"/>
                <a:ea typeface="ＭＳ Ｐゴシック" charset="0"/>
                <a:cs typeface="ＭＳ Ｐゴシック" charset="0"/>
              </a:defRPr>
            </a:lvl6pPr>
            <a:lvl7pPr marL="2743200" algn="l" defTabSz="457200" rtl="0" eaLnBrk="1" latinLnBrk="0" hangingPunct="1">
              <a:defRPr kern="1200">
                <a:solidFill>
                  <a:schemeClr val="tx1"/>
                </a:solidFill>
                <a:latin typeface="Century Gothic" charset="0"/>
                <a:ea typeface="ＭＳ Ｐゴシック" charset="0"/>
                <a:cs typeface="ＭＳ Ｐゴシック" charset="0"/>
              </a:defRPr>
            </a:lvl7pPr>
            <a:lvl8pPr marL="3200400" algn="l" defTabSz="457200" rtl="0" eaLnBrk="1" latinLnBrk="0" hangingPunct="1">
              <a:defRPr kern="1200">
                <a:solidFill>
                  <a:schemeClr val="tx1"/>
                </a:solidFill>
                <a:latin typeface="Century Gothic" charset="0"/>
                <a:ea typeface="ＭＳ Ｐゴシック" charset="0"/>
                <a:cs typeface="ＭＳ Ｐゴシック" charset="0"/>
              </a:defRPr>
            </a:lvl8pPr>
            <a:lvl9pPr marL="3657600" algn="l" defTabSz="457200" rtl="0" eaLnBrk="1" latinLnBrk="0" hangingPunct="1">
              <a:defRPr kern="1200">
                <a:solidFill>
                  <a:schemeClr val="tx1"/>
                </a:solidFill>
                <a:latin typeface="Century Gothic" charset="0"/>
                <a:ea typeface="ＭＳ Ｐゴシック" charset="0"/>
                <a:cs typeface="ＭＳ Ｐゴシック" charset="0"/>
              </a:defRPr>
            </a:lvl9pPr>
          </a:lstStyle>
          <a:p>
            <a:pPr>
              <a:defRPr/>
            </a:pPr>
            <a:fld id="{7267BF49-900C-0E40-B92F-36C27B27E3DC}" type="slidenum">
              <a:rPr lang="en-US" smtClean="0"/>
              <a:pPr>
                <a:defRPr/>
              </a:pPr>
              <a:t>‹#›</a:t>
            </a:fld>
            <a:endParaRPr lang="en-US"/>
          </a:p>
        </p:txBody>
      </p:sp>
    </p:spTree>
    <p:extLst>
      <p:ext uri="{BB962C8B-B14F-4D97-AF65-F5344CB8AC3E}">
        <p14:creationId xmlns:p14="http://schemas.microsoft.com/office/powerpoint/2010/main" val="4112896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US"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9" name="Picture Placeholder 8"/>
          <p:cNvSpPr>
            <a:spLocks noGrp="1"/>
          </p:cNvSpPr>
          <p:nvPr>
            <p:ph type="pic" sz="quarter" idx="13"/>
          </p:nvPr>
        </p:nvSpPr>
        <p:spPr>
          <a:xfrm>
            <a:off x="927100" y="2211293"/>
            <a:ext cx="7988300" cy="2804459"/>
          </a:xfrm>
        </p:spPr>
        <p:txBody>
          <a:bodyPr rtlCol="0">
            <a:normAutofit/>
          </a:bodyPr>
          <a:lstStyle>
            <a:lvl1pPr marL="0" indent="0">
              <a:buNone/>
              <a:defRPr sz="1800"/>
            </a:lvl1pPr>
          </a:lstStyle>
          <a:p>
            <a:pPr lvl="0"/>
            <a:r>
              <a:rPr lang="en-US" noProof="0" smtClean="0"/>
              <a:t>Drag picture to placeholder or click icon to add</a:t>
            </a:r>
            <a:endParaRPr noProof="0" dirty="0"/>
          </a:p>
        </p:txBody>
      </p:sp>
    </p:spTree>
    <p:extLst>
      <p:ext uri="{BB962C8B-B14F-4D97-AF65-F5344CB8AC3E}">
        <p14:creationId xmlns:p14="http://schemas.microsoft.com/office/powerpoint/2010/main" val="1995414823"/>
      </p:ext>
    </p:extLst>
  </p:cSld>
  <p:clrMapOvr>
    <a:masterClrMapping/>
  </p:clrMapOvr>
  <p:hf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rtlCol="0" anchor="b">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ctr">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fld id="{468A06F0-72E4-6843-992E-1C7BE43CA2DC}" type="slidenum">
              <a:rPr lang="en-US" smtClean="0"/>
              <a:pPr>
                <a:defRPr/>
              </a:pPr>
              <a:t>‹#›</a:t>
            </a:fld>
            <a:endParaRPr lang="en-US"/>
          </a:p>
        </p:txBody>
      </p:sp>
    </p:spTree>
    <p:extLst>
      <p:ext uri="{BB962C8B-B14F-4D97-AF65-F5344CB8AC3E}">
        <p14:creationId xmlns:p14="http://schemas.microsoft.com/office/powerpoint/2010/main" val="1978684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dirty="0"/>
          </a:p>
        </p:txBody>
      </p:sp>
      <p:sp>
        <p:nvSpPr>
          <p:cNvPr id="3" name="Content Placeholder 2"/>
          <p:cNvSpPr>
            <a:spLocks noGrp="1"/>
          </p:cNvSpPr>
          <p:nvPr>
            <p:ph sz="half" idx="1"/>
          </p:nvPr>
        </p:nvSpPr>
        <p:spPr>
          <a:xfrm>
            <a:off x="1117600" y="2973293"/>
            <a:ext cx="3566160" cy="3303681"/>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5147534" y="2973293"/>
            <a:ext cx="3566160" cy="3303682"/>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Slide Number Placeholder 5"/>
          <p:cNvSpPr>
            <a:spLocks noGrp="1"/>
          </p:cNvSpPr>
          <p:nvPr>
            <p:ph type="sldNum" sz="quarter" idx="10"/>
          </p:nvPr>
        </p:nvSpPr>
        <p:spPr/>
        <p:txBody>
          <a:bodyPr/>
          <a:lstStyle>
            <a:lvl1pPr>
              <a:defRPr/>
            </a:lvl1pPr>
          </a:lstStyle>
          <a:p>
            <a:pPr>
              <a:defRPr/>
            </a:pPr>
            <a:fld id="{520DEF00-6444-034B-8707-E6C9742705E4}" type="slidenum">
              <a:rPr lang="en-US" smtClean="0"/>
              <a:pPr>
                <a:defRPr/>
              </a:pPr>
              <a:t>‹#›</a:t>
            </a:fld>
            <a:endParaRPr lang="en-US"/>
          </a:p>
        </p:txBody>
      </p:sp>
    </p:spTree>
    <p:extLst>
      <p:ext uri="{BB962C8B-B14F-4D97-AF65-F5344CB8AC3E}">
        <p14:creationId xmlns:p14="http://schemas.microsoft.com/office/powerpoint/2010/main" val="367858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5" name="Straight Connector 4"/>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2" name="Slide Number Placeholder 8"/>
          <p:cNvSpPr>
            <a:spLocks noGrp="1"/>
          </p:cNvSpPr>
          <p:nvPr>
            <p:ph type="sldNum" sz="quarter" idx="10"/>
          </p:nvPr>
        </p:nvSpPr>
        <p:spPr/>
        <p:txBody>
          <a:bodyPr/>
          <a:lstStyle>
            <a:lvl1pPr>
              <a:defRPr/>
            </a:lvl1pPr>
          </a:lstStyle>
          <a:p>
            <a:pPr>
              <a:defRPr/>
            </a:pPr>
            <a:fld id="{7267BF49-900C-0E40-B92F-36C27B27E3DC}" type="slidenum">
              <a:rPr lang="en-US" smtClean="0"/>
              <a:pPr>
                <a:defRPr/>
              </a:pPr>
              <a:t>‹#›</a:t>
            </a:fld>
            <a:endParaRPr lang="en-US"/>
          </a:p>
        </p:txBody>
      </p:sp>
    </p:spTree>
    <p:extLst>
      <p:ext uri="{BB962C8B-B14F-4D97-AF65-F5344CB8AC3E}">
        <p14:creationId xmlns:p14="http://schemas.microsoft.com/office/powerpoint/2010/main" val="2382040912"/>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Slide Number Placeholder 5"/>
          <p:cNvSpPr>
            <a:spLocks noGrp="1"/>
          </p:cNvSpPr>
          <p:nvPr>
            <p:ph type="sldNum" sz="quarter" idx="10"/>
          </p:nvPr>
        </p:nvSpPr>
        <p:spPr/>
        <p:txBody>
          <a:bodyPr/>
          <a:lstStyle>
            <a:lvl1pPr>
              <a:defRPr/>
            </a:lvl1pPr>
          </a:lstStyle>
          <a:p>
            <a:pPr>
              <a:defRPr/>
            </a:pPr>
            <a:fld id="{20BBFD26-8886-7C40-A8A4-9CCA2470763B}" type="slidenum">
              <a:rPr lang="en-US" smtClean="0"/>
              <a:pPr>
                <a:defRPr/>
              </a:pPr>
              <a:t>‹#›</a:t>
            </a:fld>
            <a:endParaRPr lang="en-US"/>
          </a:p>
        </p:txBody>
      </p:sp>
    </p:spTree>
    <p:extLst>
      <p:ext uri="{BB962C8B-B14F-4D97-AF65-F5344CB8AC3E}">
        <p14:creationId xmlns:p14="http://schemas.microsoft.com/office/powerpoint/2010/main" val="3694158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p:txBody>
          <a:bodyPr/>
          <a:lstStyle>
            <a:lvl1pPr>
              <a:defRPr/>
            </a:lvl1pPr>
          </a:lstStyle>
          <a:p>
            <a:pPr>
              <a:defRPr/>
            </a:pPr>
            <a:fld id="{4920BAFE-7CE7-3F4A-8ECF-76224099D107}" type="slidenum">
              <a:rPr lang="en-US" smtClean="0"/>
              <a:pPr>
                <a:defRPr/>
              </a:pPr>
              <a:t>‹#›</a:t>
            </a:fld>
            <a:endParaRPr lang="en-US"/>
          </a:p>
        </p:txBody>
      </p:sp>
    </p:spTree>
    <p:extLst>
      <p:ext uri="{BB962C8B-B14F-4D97-AF65-F5344CB8AC3E}">
        <p14:creationId xmlns:p14="http://schemas.microsoft.com/office/powerpoint/2010/main" val="2742576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000" y="2170594"/>
            <a:ext cx="8915400" cy="914400"/>
          </a:xfrm>
          <a:solidFill>
            <a:schemeClr val="tx2"/>
          </a:solidFill>
        </p:spPr>
        <p:txBody>
          <a:bodyPr rtlCol="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Content Placeholder 2"/>
          <p:cNvSpPr>
            <a:spLocks noGrp="1"/>
          </p:cNvSpPr>
          <p:nvPr>
            <p:ph idx="1"/>
          </p:nvPr>
        </p:nvSpPr>
        <p:spPr>
          <a:xfrm>
            <a:off x="5147534" y="3212353"/>
            <a:ext cx="3566160" cy="3064622"/>
          </a:xfrm>
        </p:spPr>
        <p:txBody>
          <a:bodyPr/>
          <a:lstStyle>
            <a:lvl1pPr>
              <a:defRPr sz="1800"/>
            </a:lvl1pPr>
            <a:lvl2pPr>
              <a:defRPr sz="1800"/>
            </a:lvl2pPr>
            <a:lvl3pPr>
              <a:defRPr sz="1800"/>
            </a:lvl3pPr>
            <a:lvl4pPr>
              <a:defRPr sz="1800"/>
            </a:lvl4pPr>
            <a:lvl5pPr>
              <a:defRPr sz="1800"/>
            </a:lvl5pPr>
            <a:lvl6pPr marL="2055813" indent="-344488">
              <a:defRPr sz="2000"/>
            </a:lvl6pPr>
            <a:lvl7pPr marL="2055813" indent="-344488">
              <a:defRPr sz="2000"/>
            </a:lvl7pPr>
            <a:lvl8pPr marL="2055813" indent="-344488">
              <a:defRPr sz="2000"/>
            </a:lvl8pPr>
            <a:lvl9pPr marL="2055813" indent="-344488">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900952" y="3212353"/>
            <a:ext cx="3566160" cy="3051286"/>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274320" rIns="274320" bIns="274320" rtlCol="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2821E603-C16B-3541-A34F-CBE7E4C06A4F}" type="slidenum">
              <a:rPr lang="en-US" smtClean="0"/>
              <a:pPr>
                <a:defRPr/>
              </a:pPr>
              <a:t>‹#›</a:t>
            </a:fld>
            <a:endParaRPr lang="en-US"/>
          </a:p>
        </p:txBody>
      </p:sp>
    </p:spTree>
    <p:extLst>
      <p:ext uri="{BB962C8B-B14F-4D97-AF65-F5344CB8AC3E}">
        <p14:creationId xmlns:p14="http://schemas.microsoft.com/office/powerpoint/2010/main" val="158784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588" y="2142564"/>
            <a:ext cx="8915400" cy="914400"/>
          </a:xfrm>
          <a:solidFill>
            <a:schemeClr val="tx2"/>
          </a:solidFill>
        </p:spPr>
        <p:txBody>
          <a:bodyPr rtlCol="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dirty="0"/>
          </a:p>
        </p:txBody>
      </p:sp>
      <p:sp>
        <p:nvSpPr>
          <p:cNvPr id="3" name="Picture Placeholder 2"/>
          <p:cNvSpPr>
            <a:spLocks noGrp="1"/>
          </p:cNvSpPr>
          <p:nvPr>
            <p:ph type="pic" idx="1"/>
          </p:nvPr>
        </p:nvSpPr>
        <p:spPr>
          <a:xfrm>
            <a:off x="5487987" y="3056964"/>
            <a:ext cx="3427413" cy="3197532"/>
          </a:xfrm>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noProof="0" dirty="0"/>
          </a:p>
        </p:txBody>
      </p:sp>
      <p:sp>
        <p:nvSpPr>
          <p:cNvPr id="4" name="Text Placeholder 3"/>
          <p:cNvSpPr>
            <a:spLocks noGrp="1"/>
          </p:cNvSpPr>
          <p:nvPr>
            <p:ph type="body" sz="half" idx="2"/>
          </p:nvPr>
        </p:nvSpPr>
        <p:spPr>
          <a:xfrm>
            <a:off x="914400" y="3056964"/>
            <a:ext cx="4572000" cy="320667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274320" rIns="274320" bIns="274320" rtlCol="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5"/>
          <p:cNvSpPr>
            <a:spLocks noGrp="1"/>
          </p:cNvSpPr>
          <p:nvPr>
            <p:ph type="sldNum" sz="quarter" idx="10"/>
          </p:nvPr>
        </p:nvSpPr>
        <p:spPr/>
        <p:txBody>
          <a:bodyPr/>
          <a:lstStyle>
            <a:lvl1pPr>
              <a:defRPr/>
            </a:lvl1pPr>
          </a:lstStyle>
          <a:p>
            <a:pPr>
              <a:defRPr/>
            </a:pPr>
            <a:fld id="{9612D70D-2062-8A45-AC5A-B5C174D6131F}" type="slidenum">
              <a:rPr lang="en-US" smtClean="0"/>
              <a:pPr>
                <a:defRPr/>
              </a:pPr>
              <a:t>‹#›</a:t>
            </a:fld>
            <a:endParaRPr lang="en-US"/>
          </a:p>
        </p:txBody>
      </p:sp>
    </p:spTree>
    <p:extLst>
      <p:ext uri="{BB962C8B-B14F-4D97-AF65-F5344CB8AC3E}">
        <p14:creationId xmlns:p14="http://schemas.microsoft.com/office/powerpoint/2010/main" val="2321707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9" name="Picture Placeholder 8"/>
          <p:cNvSpPr>
            <a:spLocks noGrp="1"/>
          </p:cNvSpPr>
          <p:nvPr>
            <p:ph type="pic" sz="quarter" idx="13"/>
          </p:nvPr>
        </p:nvSpPr>
        <p:spPr>
          <a:xfrm>
            <a:off x="927100" y="2226235"/>
            <a:ext cx="7988300" cy="1884262"/>
          </a:xfrm>
        </p:spPr>
        <p:txBody>
          <a:bodyPr rtlCol="0">
            <a:normAutofit/>
          </a:bodyPr>
          <a:lstStyle>
            <a:lvl1pPr marL="0" indent="0">
              <a:buNone/>
              <a:defRPr sz="1800"/>
            </a:lvl1pPr>
          </a:lstStyle>
          <a:p>
            <a:pPr lvl="0"/>
            <a:r>
              <a:rPr lang="en-US" noProof="0" smtClean="0"/>
              <a:t>Drag picture to placeholder or click icon to add</a:t>
            </a:r>
            <a:endParaRPr noProof="0"/>
          </a:p>
        </p:txBody>
      </p:sp>
    </p:spTree>
    <p:extLst>
      <p:ext uri="{BB962C8B-B14F-4D97-AF65-F5344CB8AC3E}">
        <p14:creationId xmlns:p14="http://schemas.microsoft.com/office/powerpoint/2010/main" val="2304539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9" name="Picture Placeholder 8"/>
          <p:cNvSpPr>
            <a:spLocks noGrp="1"/>
          </p:cNvSpPr>
          <p:nvPr>
            <p:ph type="pic" sz="quarter" idx="13"/>
          </p:nvPr>
        </p:nvSpPr>
        <p:spPr>
          <a:xfrm>
            <a:off x="927100" y="2226235"/>
            <a:ext cx="3986784" cy="1884262"/>
          </a:xfrm>
        </p:spPr>
        <p:txBody>
          <a:bodyPr rtlCol="0">
            <a:normAutofit/>
          </a:bodyPr>
          <a:lstStyle>
            <a:lvl1pPr marL="0" indent="0">
              <a:buNone/>
              <a:defRPr sz="1800"/>
            </a:lvl1pPr>
          </a:lstStyle>
          <a:p>
            <a:pPr lvl="0"/>
            <a:r>
              <a:rPr lang="en-US" noProof="0" smtClean="0"/>
              <a:t>Drag picture to placeholder or click icon to add</a:t>
            </a:r>
            <a:endParaRPr noProof="0"/>
          </a:p>
        </p:txBody>
      </p:sp>
      <p:sp>
        <p:nvSpPr>
          <p:cNvPr id="7" name="Picture Placeholder 8"/>
          <p:cNvSpPr>
            <a:spLocks noGrp="1"/>
          </p:cNvSpPr>
          <p:nvPr>
            <p:ph type="pic" sz="quarter" idx="14"/>
          </p:nvPr>
        </p:nvSpPr>
        <p:spPr>
          <a:xfrm>
            <a:off x="4928616" y="2226235"/>
            <a:ext cx="3986784" cy="1884262"/>
          </a:xfrm>
        </p:spPr>
        <p:txBody>
          <a:bodyPr rtlCol="0">
            <a:normAutofit/>
          </a:bodyPr>
          <a:lstStyle>
            <a:lvl1pPr marL="0" indent="0">
              <a:buNone/>
              <a:defRPr sz="1800"/>
            </a:lvl1pPr>
          </a:lstStyle>
          <a:p>
            <a:pPr lvl="0"/>
            <a:r>
              <a:rPr lang="en-US" noProof="0" smtClean="0"/>
              <a:t>Drag picture to placeholder or click icon to add</a:t>
            </a:r>
            <a:endParaRPr noProof="0"/>
          </a:p>
        </p:txBody>
      </p:sp>
    </p:spTree>
    <p:extLst>
      <p:ext uri="{BB962C8B-B14F-4D97-AF65-F5344CB8AC3E}">
        <p14:creationId xmlns:p14="http://schemas.microsoft.com/office/powerpoint/2010/main" val="2885583292"/>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9" name="Picture Placeholder 8"/>
          <p:cNvSpPr>
            <a:spLocks noGrp="1"/>
          </p:cNvSpPr>
          <p:nvPr>
            <p:ph type="pic" sz="quarter" idx="13"/>
          </p:nvPr>
        </p:nvSpPr>
        <p:spPr>
          <a:xfrm>
            <a:off x="927100" y="2256117"/>
            <a:ext cx="6601968" cy="1854379"/>
          </a:xfrm>
        </p:spPr>
        <p:txBody>
          <a:bodyPr rtlCol="0">
            <a:normAutofit/>
          </a:bodyPr>
          <a:lstStyle>
            <a:lvl1pPr marL="0" indent="0">
              <a:buNone/>
              <a:defRPr sz="1800"/>
            </a:lvl1pPr>
          </a:lstStyle>
          <a:p>
            <a:pPr lvl="0"/>
            <a:r>
              <a:rPr lang="en-US" noProof="0" smtClean="0"/>
              <a:t>Drag picture to placeholder or click icon to add</a:t>
            </a:r>
            <a:endParaRPr noProof="0"/>
          </a:p>
        </p:txBody>
      </p:sp>
      <p:sp>
        <p:nvSpPr>
          <p:cNvPr id="8" name="Picture Placeholder 8"/>
          <p:cNvSpPr>
            <a:spLocks noGrp="1"/>
          </p:cNvSpPr>
          <p:nvPr>
            <p:ph type="pic" sz="quarter" idx="15"/>
          </p:nvPr>
        </p:nvSpPr>
        <p:spPr>
          <a:xfrm>
            <a:off x="7543800" y="2256117"/>
            <a:ext cx="1371600" cy="1854380"/>
          </a:xfrm>
        </p:spPr>
        <p:txBody>
          <a:bodyPr rtlCol="0">
            <a:normAutofit/>
          </a:bodyPr>
          <a:lstStyle>
            <a:lvl1pPr marL="0" indent="0">
              <a:buNone/>
              <a:defRPr sz="1800"/>
            </a:lvl1pPr>
          </a:lstStyle>
          <a:p>
            <a:pPr lvl="0"/>
            <a:r>
              <a:rPr lang="en-US" noProof="0" smtClean="0"/>
              <a:t>Drag picture to placeholder or click icon to add</a:t>
            </a:r>
            <a:endParaRPr noProof="0" dirty="0"/>
          </a:p>
        </p:txBody>
      </p:sp>
    </p:spTree>
    <p:extLst>
      <p:ext uri="{BB962C8B-B14F-4D97-AF65-F5344CB8AC3E}">
        <p14:creationId xmlns:p14="http://schemas.microsoft.com/office/powerpoint/2010/main" val="3607250437"/>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Slide Number Placeholder 5"/>
          <p:cNvSpPr>
            <a:spLocks noGrp="1"/>
          </p:cNvSpPr>
          <p:nvPr>
            <p:ph type="sldNum" sz="quarter" idx="10"/>
          </p:nvPr>
        </p:nvSpPr>
        <p:spPr/>
        <p:txBody>
          <a:bodyPr/>
          <a:lstStyle>
            <a:lvl1pPr>
              <a:defRPr/>
            </a:lvl1pPr>
          </a:lstStyle>
          <a:p>
            <a:pPr>
              <a:defRPr/>
            </a:pPr>
            <a:fld id="{99295A2C-6570-0643-A155-0462BBD2067E}" type="slidenum">
              <a:rPr lang="en-US" smtClean="0"/>
              <a:pPr>
                <a:defRPr/>
              </a:pPr>
              <a:t>‹#›</a:t>
            </a:fld>
            <a:endParaRPr lang="en-US"/>
          </a:p>
        </p:txBody>
      </p:sp>
    </p:spTree>
    <p:extLst>
      <p:ext uri="{BB962C8B-B14F-4D97-AF65-F5344CB8AC3E}">
        <p14:creationId xmlns:p14="http://schemas.microsoft.com/office/powerpoint/2010/main" val="935358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US"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Slide Number Placeholder 5"/>
          <p:cNvSpPr>
            <a:spLocks noGrp="1"/>
          </p:cNvSpPr>
          <p:nvPr>
            <p:ph type="sldNum" sz="quarter" idx="10"/>
          </p:nvPr>
        </p:nvSpPr>
        <p:spPr/>
        <p:txBody>
          <a:bodyPr/>
          <a:lstStyle>
            <a:lvl1pPr>
              <a:defRPr/>
            </a:lvl1pPr>
          </a:lstStyle>
          <a:p>
            <a:pPr>
              <a:defRPr/>
            </a:pPr>
            <a:fld id="{E9A9E93F-273B-ED48-ACAB-D06CB6D2163C}" type="slidenum">
              <a:rPr lang="en-US" smtClean="0"/>
              <a:pPr>
                <a:defRPr/>
              </a:pPr>
              <a:t>‹#›</a:t>
            </a:fld>
            <a:endParaRPr lang="en-US"/>
          </a:p>
        </p:txBody>
      </p:sp>
    </p:spTree>
    <p:extLst>
      <p:ext uri="{BB962C8B-B14F-4D97-AF65-F5344CB8AC3E}">
        <p14:creationId xmlns:p14="http://schemas.microsoft.com/office/powerpoint/2010/main" val="1083774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8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40845"/>
            <a:ext cx="8229600" cy="4266446"/>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0" y="6527800"/>
            <a:ext cx="2895600" cy="365125"/>
          </a:xfrm>
          <a:prstGeom prst="rect">
            <a:avLst/>
          </a:prstGeom>
        </p:spPr>
        <p:txBody>
          <a:bodyPr/>
          <a:lstStyle>
            <a:lvl1pPr>
              <a:defRPr/>
            </a:lvl1pPr>
          </a:lstStyle>
          <a:p>
            <a:pPr>
              <a:defRPr/>
            </a:pPr>
            <a:r>
              <a:rPr lang="en-US" smtClean="0"/>
              <a:t>K. Lehnert, ESIP Panel on Data Quality</a:t>
            </a:r>
            <a:endParaRPr lang="en-US"/>
          </a:p>
        </p:txBody>
      </p:sp>
      <p:sp>
        <p:nvSpPr>
          <p:cNvPr id="5" name="Slide Number Placeholder 5"/>
          <p:cNvSpPr>
            <a:spLocks noGrp="1"/>
          </p:cNvSpPr>
          <p:nvPr>
            <p:ph type="sldNum" sz="quarter" idx="11"/>
          </p:nvPr>
        </p:nvSpPr>
        <p:spPr/>
        <p:txBody>
          <a:bodyPr/>
          <a:lstStyle>
            <a:lvl1pPr>
              <a:defRPr/>
            </a:lvl1pPr>
          </a:lstStyle>
          <a:p>
            <a:pPr>
              <a:defRPr/>
            </a:pPr>
            <a:fld id="{C87F4561-C168-8C4F-97BE-A7AE8BFA32ED}" type="slidenum">
              <a:rPr lang="en-US" smtClean="0"/>
              <a:pPr>
                <a:defRPr/>
              </a:pPr>
              <a:t>‹#›</a:t>
            </a:fld>
            <a:endParaRPr lang="en-US"/>
          </a:p>
        </p:txBody>
      </p:sp>
    </p:spTree>
    <p:extLst>
      <p:ext uri="{BB962C8B-B14F-4D97-AF65-F5344CB8AC3E}">
        <p14:creationId xmlns:p14="http://schemas.microsoft.com/office/powerpoint/2010/main" val="586972808"/>
      </p:ext>
    </p:extLst>
  </p:cSld>
  <p:clrMapOvr>
    <a:masterClrMapping/>
  </p:clrMapOvr>
  <p:transition xmlns:p14="http://schemas.microsoft.com/office/powerpoint/2010/main" spd="slow"/>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8229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7391400" y="-4109"/>
            <a:ext cx="1752600" cy="365125"/>
          </a:xfrm>
          <a:prstGeom prst="rect">
            <a:avLst/>
          </a:prstGeom>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fld id="{876E6CD0-51B1-3C4D-8DBC-A3139A4C6E7F}" type="slidenum">
              <a:rPr lang="en-US" smtClean="0"/>
              <a:pPr/>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9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40845"/>
            <a:ext cx="8229600" cy="4266446"/>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0" y="6527800"/>
            <a:ext cx="2895600" cy="365125"/>
          </a:xfrm>
          <a:prstGeom prst="rect">
            <a:avLst/>
          </a:prstGeom>
        </p:spPr>
        <p:txBody>
          <a:bodyPr/>
          <a:lstStyle>
            <a:lvl1pPr>
              <a:defRPr/>
            </a:lvl1pPr>
          </a:lstStyle>
          <a:p>
            <a:pPr>
              <a:defRPr/>
            </a:pPr>
            <a:r>
              <a:rPr lang="en-US" smtClean="0"/>
              <a:t>K. Lehnert, ESIP Panel on Data Quality</a:t>
            </a:r>
            <a:endParaRPr lang="en-US"/>
          </a:p>
        </p:txBody>
      </p:sp>
      <p:sp>
        <p:nvSpPr>
          <p:cNvPr id="5" name="Slide Number Placeholder 5"/>
          <p:cNvSpPr>
            <a:spLocks noGrp="1"/>
          </p:cNvSpPr>
          <p:nvPr>
            <p:ph type="sldNum" sz="quarter" idx="11"/>
          </p:nvPr>
        </p:nvSpPr>
        <p:spPr/>
        <p:txBody>
          <a:bodyPr/>
          <a:lstStyle>
            <a:lvl1pPr>
              <a:defRPr/>
            </a:lvl1pPr>
          </a:lstStyle>
          <a:p>
            <a:pPr>
              <a:defRPr/>
            </a:pPr>
            <a:fld id="{C87F4561-C168-8C4F-97BE-A7AE8BFA32ED}" type="slidenum">
              <a:rPr lang="en-US"/>
              <a:pPr>
                <a:defRPr/>
              </a:pPr>
              <a:t>‹#›</a:t>
            </a:fld>
            <a:endParaRPr lang="en-US"/>
          </a:p>
        </p:txBody>
      </p:sp>
    </p:spTree>
    <p:extLst>
      <p:ext uri="{BB962C8B-B14F-4D97-AF65-F5344CB8AC3E}">
        <p14:creationId xmlns:p14="http://schemas.microsoft.com/office/powerpoint/2010/main" val="586972808"/>
      </p:ext>
    </p:extLst>
  </p:cSld>
  <p:clrMapOvr>
    <a:masterClrMapping/>
  </p:clrMapOvr>
  <p:transition xmlns:p14="http://schemas.microsoft.com/office/powerpoint/2010/main" spd="slow"/>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8229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7391400" y="-4109"/>
            <a:ext cx="1752600" cy="365125"/>
          </a:xfrm>
          <a:prstGeom prst="rect">
            <a:avLst/>
          </a:prstGeom>
        </p:spPr>
        <p:txBody>
          <a:bodyPr/>
          <a:lstStyle/>
          <a:p>
            <a:r>
              <a:rPr lang="en-US" smtClean="0"/>
              <a:t>7/13/11</a:t>
            </a:r>
            <a:endParaRPr lang="en-US"/>
          </a:p>
        </p:txBody>
      </p:sp>
      <p:sp>
        <p:nvSpPr>
          <p:cNvPr id="6" name="Footer Placeholder 5"/>
          <p:cNvSpPr>
            <a:spLocks noGrp="1"/>
          </p:cNvSpPr>
          <p:nvPr>
            <p:ph type="ftr" sz="quarter" idx="11"/>
          </p:nvPr>
        </p:nvSpPr>
        <p:spPr/>
        <p:txBody>
          <a:bodyPr/>
          <a:lstStyle/>
          <a:p>
            <a:r>
              <a:rPr lang="en-US" smtClean="0"/>
              <a:t>K. Lehnert, ESIP Panel on Data Quality</a:t>
            </a:r>
            <a:endParaRPr lang="en-US"/>
          </a:p>
        </p:txBody>
      </p:sp>
      <p:sp>
        <p:nvSpPr>
          <p:cNvPr id="7" name="Slide Number Placeholder 6"/>
          <p:cNvSpPr>
            <a:spLocks noGrp="1"/>
          </p:cNvSpPr>
          <p:nvPr>
            <p:ph type="sldNum" sz="quarter" idx="12"/>
          </p:nvPr>
        </p:nvSpPr>
        <p:spPr/>
        <p:txBody>
          <a:bodyPr/>
          <a:lstStyle/>
          <a:p>
            <a:fld id="{876E6CD0-51B1-3C4D-8DBC-A3139A4C6E7F}" type="slidenum">
              <a:rPr lang="en-US" smtClean="0"/>
              <a:pPr/>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AFBFA485-56A9-4948-9C75-110B768E9005}" type="datetimeFigureOut">
              <a:rPr lang="en-US" smtClean="0"/>
              <a:pPr/>
              <a:t>7/18/11</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93274E96-3714-164B-A500-F75FF1E388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4" Type="http://schemas.openxmlformats.org/officeDocument/2006/relationships/slideLayout" Target="../slideLayouts/slideLayout14.xml"/><Relationship Id="rId20" Type="http://schemas.openxmlformats.org/officeDocument/2006/relationships/slideLayout" Target="../slideLayouts/slideLayout20.xml"/><Relationship Id="rId4" Type="http://schemas.openxmlformats.org/officeDocument/2006/relationships/slideLayout" Target="../slideLayouts/slideLayout4.xml"/><Relationship Id="rId21" Type="http://schemas.openxmlformats.org/officeDocument/2006/relationships/theme" Target="../theme/theme1.xml"/><Relationship Id="rId22" Type="http://schemas.openxmlformats.org/officeDocument/2006/relationships/image" Target="../media/image1.png"/><Relationship Id="rId23" Type="http://schemas.openxmlformats.org/officeDocument/2006/relationships/image" Target="../media/image2.jpg"/><Relationship Id="rId7" Type="http://schemas.openxmlformats.org/officeDocument/2006/relationships/slideLayout" Target="../slideLayouts/slideLayout7.xml"/><Relationship Id="rId11" Type="http://schemas.openxmlformats.org/officeDocument/2006/relationships/slideLayout" Target="../slideLayouts/slideLayout11.xml"/><Relationship Id="rId1" Type="http://schemas.openxmlformats.org/officeDocument/2006/relationships/slideLayout" Target="../slideLayouts/slideLayout1.xml"/><Relationship Id="rId6" Type="http://schemas.openxmlformats.org/officeDocument/2006/relationships/slideLayout" Target="../slideLayouts/slideLayout6.xml"/><Relationship Id="rId16" Type="http://schemas.openxmlformats.org/officeDocument/2006/relationships/slideLayout" Target="../slideLayouts/slideLayout16.xml"/><Relationship Id="rId8" Type="http://schemas.openxmlformats.org/officeDocument/2006/relationships/slideLayout" Target="../slideLayouts/slideLayout8.xml"/><Relationship Id="rId13" Type="http://schemas.openxmlformats.org/officeDocument/2006/relationships/slideLayout" Target="../slideLayouts/slideLayout13.xml"/><Relationship Id="rId10" Type="http://schemas.openxmlformats.org/officeDocument/2006/relationships/slideLayout" Target="../slideLayouts/slideLayout1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19" Type="http://schemas.openxmlformats.org/officeDocument/2006/relationships/slideLayout" Target="../slideLayouts/slideLayout19.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8900" y="1066800"/>
            <a:ext cx="8915400" cy="684213"/>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274320" tIns="45720" rIns="274320" bIns="45720" numCol="1" anchor="ctr" anchorCtr="0" compatLnSpc="1">
            <a:prstTxWarp prst="textNoShape">
              <a:avLst/>
            </a:prstTxWarp>
          </a:bodyPr>
          <a:lstStyle/>
          <a:p>
            <a:pPr lvl="0"/>
            <a:r>
              <a:rPr lang="en-US" smtClean="0"/>
              <a:t>Click to edit Master title style</a:t>
            </a:r>
            <a:endParaRPr lang="en-US" dirty="0"/>
          </a:p>
        </p:txBody>
      </p:sp>
      <p:sp>
        <p:nvSpPr>
          <p:cNvPr id="1027" name="Text Placeholder 2"/>
          <p:cNvSpPr>
            <a:spLocks noGrp="1"/>
          </p:cNvSpPr>
          <p:nvPr>
            <p:ph type="body" idx="1"/>
          </p:nvPr>
        </p:nvSpPr>
        <p:spPr bwMode="auto">
          <a:xfrm>
            <a:off x="298450" y="2091203"/>
            <a:ext cx="8616950" cy="4319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p:cNvSpPr>
            <a:spLocks noGrp="1"/>
          </p:cNvSpPr>
          <p:nvPr>
            <p:ph type="sldNum" sz="quarter" idx="4"/>
          </p:nvPr>
        </p:nvSpPr>
        <p:spPr>
          <a:xfrm>
            <a:off x="8685213" y="6492875"/>
            <a:ext cx="457200" cy="365125"/>
          </a:xfrm>
          <a:prstGeom prst="rect">
            <a:avLst/>
          </a:prstGeom>
        </p:spPr>
        <p:txBody>
          <a:bodyPr vert="horz" lIns="91440" tIns="45720" rIns="91440" bIns="45720" rtlCol="0" anchor="ctr"/>
          <a:lstStyle>
            <a:lvl1pPr algn="ctr" fontAlgn="auto">
              <a:spcBef>
                <a:spcPts val="0"/>
              </a:spcBef>
              <a:spcAft>
                <a:spcPts val="0"/>
              </a:spcAft>
              <a:defRPr sz="800">
                <a:solidFill>
                  <a:schemeClr val="tx1">
                    <a:lumMod val="65000"/>
                    <a:lumOff val="35000"/>
                  </a:schemeClr>
                </a:solidFill>
                <a:latin typeface="+mn-lt"/>
                <a:ea typeface="+mn-ea"/>
                <a:cs typeface="+mn-cs"/>
              </a:defRPr>
            </a:lvl1pPr>
          </a:lstStyle>
          <a:p>
            <a:pPr>
              <a:defRPr/>
            </a:pPr>
            <a:fld id="{7267BF49-900C-0E40-B92F-36C27B27E3DC}" type="slidenum">
              <a:rPr lang="en-US" smtClean="0"/>
              <a:pPr>
                <a:defRPr/>
              </a:pPr>
              <a:t>‹#›</a:t>
            </a:fld>
            <a:endParaRPr lang="en-US"/>
          </a:p>
        </p:txBody>
      </p:sp>
      <p:sp>
        <p:nvSpPr>
          <p:cNvPr id="7" name="Rectangle 6"/>
          <p:cNvSpPr/>
          <p:nvPr/>
        </p:nvSpPr>
        <p:spPr>
          <a:xfrm>
            <a:off x="914400" y="0"/>
            <a:ext cx="7999413" cy="182563"/>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p:nvSpPr>
        <p:spPr>
          <a:xfrm>
            <a:off x="685800" y="6675438"/>
            <a:ext cx="7999413" cy="182562"/>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pic>
        <p:nvPicPr>
          <p:cNvPr id="1032" name="Picture 20"/>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8005763" y="0"/>
            <a:ext cx="909637" cy="93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IEDA_final2.jpg"/>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88900" y="316297"/>
            <a:ext cx="2577891" cy="621916"/>
          </a:xfrm>
          <a:prstGeom prst="rect">
            <a:avLst/>
          </a:prstGeom>
        </p:spPr>
      </p:pic>
      <p:sp>
        <p:nvSpPr>
          <p:cNvPr id="3" name="Footer Placeholder 2"/>
          <p:cNvSpPr>
            <a:spLocks noGrp="1"/>
          </p:cNvSpPr>
          <p:nvPr>
            <p:ph type="ftr" sz="quarter" idx="3"/>
          </p:nvPr>
        </p:nvSpPr>
        <p:spPr>
          <a:xfrm>
            <a:off x="836476" y="6675438"/>
            <a:ext cx="4137973" cy="182562"/>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K. Lehnert, ESIP Panel on Data Quality</a:t>
            </a:r>
            <a:endParaRPr lang="en-US" dirty="0"/>
          </a:p>
        </p:txBody>
      </p:sp>
      <p:sp>
        <p:nvSpPr>
          <p:cNvPr id="4" name="Date Placeholder 3"/>
          <p:cNvSpPr>
            <a:spLocks noGrp="1"/>
          </p:cNvSpPr>
          <p:nvPr>
            <p:ph type="dt" sz="half" idx="2"/>
          </p:nvPr>
        </p:nvSpPr>
        <p:spPr>
          <a:xfrm>
            <a:off x="0" y="6675438"/>
            <a:ext cx="914400" cy="182562"/>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smtClean="0"/>
              <a:t>7/13/11</a:t>
            </a:r>
            <a:endParaRPr lang="en-US" dirty="0"/>
          </a:p>
        </p:txBody>
      </p:sp>
    </p:spTree>
  </p:cSld>
  <p:clrMap bg1="lt1" tx1="dk1" bg2="lt2" tx2="dk2" accent1="accent1" accent2="accent2" accent3="accent3" accent4="accent4" accent5="accent5" accent6="accent6" hlink="hlink" folHlink="folHlink"/>
  <p:sldLayoutIdLst>
    <p:sldLayoutId id="2147484032" r:id="rId1"/>
    <p:sldLayoutId id="2147484033" r:id="rId2"/>
    <p:sldLayoutId id="2147484034" r:id="rId3"/>
    <p:sldLayoutId id="2147484035" r:id="rId4"/>
    <p:sldLayoutId id="2147484036" r:id="rId5"/>
    <p:sldLayoutId id="2147484037" r:id="rId6"/>
    <p:sldLayoutId id="2147484038" r:id="rId7"/>
    <p:sldLayoutId id="2147484039" r:id="rId8"/>
    <p:sldLayoutId id="2147484040" r:id="rId9"/>
    <p:sldLayoutId id="2147484041" r:id="rId10"/>
    <p:sldLayoutId id="2147484042" r:id="rId11"/>
    <p:sldLayoutId id="2147484043" r:id="rId12"/>
    <p:sldLayoutId id="2147484044" r:id="rId13"/>
    <p:sldLayoutId id="2147484045" r:id="rId14"/>
    <p:sldLayoutId id="2147484046" r:id="rId15"/>
    <p:sldLayoutId id="2147484047" r:id="rId16"/>
    <p:sldLayoutId id="2147484048" r:id="rId17"/>
    <p:sldLayoutId id="2147483969" r:id="rId18"/>
    <p:sldLayoutId id="2147483992" r:id="rId19"/>
    <p:sldLayoutId id="2147484050" r:id="rId20"/>
  </p:sldLayoutIdLst>
  <p:hf hdr="0" ftr="0"/>
  <p:txStyles>
    <p:titleStyle>
      <a:lvl1pPr marL="0" indent="0" algn="l" rtl="0" eaLnBrk="1" fontAlgn="base" hangingPunct="1">
        <a:spcBef>
          <a:spcPct val="0"/>
        </a:spcBef>
        <a:spcAft>
          <a:spcPct val="0"/>
        </a:spcAft>
        <a:defRPr sz="3600" kern="1200">
          <a:solidFill>
            <a:schemeClr val="bg1"/>
          </a:solidFill>
          <a:latin typeface="+mj-lt"/>
          <a:ea typeface="ＭＳ Ｐゴシック" charset="0"/>
          <a:cs typeface="ＭＳ Ｐゴシック" charset="0"/>
        </a:defRPr>
      </a:lvl1pPr>
      <a:lvl2pPr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2pPr>
      <a:lvl3pPr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3pPr>
      <a:lvl4pPr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4pPr>
      <a:lvl5pPr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5pPr>
      <a:lvl6pPr marL="457200"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6pPr>
      <a:lvl7pPr marL="914400"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7pPr>
      <a:lvl8pPr marL="1371600"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8pPr>
      <a:lvl9pPr marL="1828800" algn="l" rtl="0" eaLnBrk="1" fontAlgn="base" hangingPunct="1">
        <a:spcBef>
          <a:spcPct val="0"/>
        </a:spcBef>
        <a:spcAft>
          <a:spcPct val="0"/>
        </a:spcAft>
        <a:defRPr sz="3600">
          <a:solidFill>
            <a:schemeClr val="bg1"/>
          </a:solidFill>
          <a:latin typeface="Century Gothic" charset="0"/>
          <a:ea typeface="ＭＳ Ｐゴシック" charset="0"/>
          <a:cs typeface="ＭＳ Ｐゴシック" charset="0"/>
        </a:defRPr>
      </a:lvl9pPr>
    </p:titleStyle>
    <p:bodyStyle>
      <a:lvl1pPr marL="342900" indent="-342900" algn="l" rtl="0" eaLnBrk="1" fontAlgn="base" hangingPunct="1">
        <a:spcBef>
          <a:spcPts val="2000"/>
        </a:spcBef>
        <a:spcAft>
          <a:spcPct val="0"/>
        </a:spcAft>
        <a:buClr>
          <a:schemeClr val="accent1"/>
        </a:buClr>
        <a:buFont typeface="Wingdings 2" charset="0"/>
        <a:buChar char=""/>
        <a:defRPr sz="2000" kern="1200">
          <a:solidFill>
            <a:srgbClr val="595959"/>
          </a:solidFill>
          <a:latin typeface="+mn-lt"/>
          <a:ea typeface="ＭＳ Ｐゴシック" charset="0"/>
          <a:cs typeface="ＭＳ Ｐゴシック" charset="0"/>
        </a:defRPr>
      </a:lvl1pPr>
      <a:lvl2pPr marL="685800" indent="-336550" algn="l" rtl="0" eaLnBrk="1" fontAlgn="base" hangingPunct="1">
        <a:spcBef>
          <a:spcPts val="600"/>
        </a:spcBef>
        <a:spcAft>
          <a:spcPct val="0"/>
        </a:spcAft>
        <a:buClr>
          <a:srgbClr val="32525D"/>
        </a:buClr>
        <a:buFont typeface="Wingdings 2" charset="0"/>
        <a:buChar char=""/>
        <a:defRPr kern="1200">
          <a:solidFill>
            <a:srgbClr val="595959"/>
          </a:solidFill>
          <a:latin typeface="+mn-lt"/>
          <a:ea typeface="ＭＳ Ｐゴシック" charset="0"/>
          <a:cs typeface="+mn-cs"/>
        </a:defRPr>
      </a:lvl2pPr>
      <a:lvl3pPr marL="1035050" indent="-349250" algn="l" rtl="0" eaLnBrk="1" fontAlgn="base" hangingPunct="1">
        <a:spcBef>
          <a:spcPts val="600"/>
        </a:spcBef>
        <a:spcAft>
          <a:spcPct val="0"/>
        </a:spcAft>
        <a:buClr>
          <a:schemeClr val="accent1"/>
        </a:buClr>
        <a:buFont typeface="Wingdings 2" charset="0"/>
        <a:buChar char=""/>
        <a:defRPr kern="1200">
          <a:solidFill>
            <a:srgbClr val="595959"/>
          </a:solidFill>
          <a:latin typeface="+mn-lt"/>
          <a:ea typeface="ＭＳ Ｐゴシック" charset="0"/>
          <a:cs typeface="+mn-cs"/>
        </a:defRPr>
      </a:lvl3pPr>
      <a:lvl4pPr marL="1371600" indent="-336550" algn="l" rtl="0" eaLnBrk="1" fontAlgn="base" hangingPunct="1">
        <a:spcBef>
          <a:spcPts val="600"/>
        </a:spcBef>
        <a:spcAft>
          <a:spcPct val="0"/>
        </a:spcAft>
        <a:buClr>
          <a:srgbClr val="32525D"/>
        </a:buClr>
        <a:buFont typeface="Wingdings 2" charset="0"/>
        <a:buChar char=""/>
        <a:defRPr kern="1200">
          <a:solidFill>
            <a:srgbClr val="595959"/>
          </a:solidFill>
          <a:latin typeface="+mn-lt"/>
          <a:ea typeface="ＭＳ Ｐゴシック" charset="0"/>
          <a:cs typeface="+mn-cs"/>
        </a:defRPr>
      </a:lvl4pPr>
      <a:lvl5pPr marL="1720850" indent="-349250" algn="l" rtl="0" eaLnBrk="1" fontAlgn="base" hangingPunct="1">
        <a:spcBef>
          <a:spcPts val="600"/>
        </a:spcBef>
        <a:spcAft>
          <a:spcPct val="0"/>
        </a:spcAft>
        <a:buClr>
          <a:schemeClr val="accent1"/>
        </a:buClr>
        <a:buFont typeface="Wingdings 2" charset="0"/>
        <a:buChar char=""/>
        <a:defRPr kern="1200">
          <a:solidFill>
            <a:srgbClr val="595959"/>
          </a:solidFill>
          <a:latin typeface="+mn-lt"/>
          <a:ea typeface="ＭＳ Ｐゴシック" charset="0"/>
          <a:cs typeface="+mn-cs"/>
        </a:defRPr>
      </a:lvl5pPr>
      <a:lvl6pPr marL="2055813"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3"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4" Type="http://schemas.openxmlformats.org/officeDocument/2006/relationships/image" Target="../media/image4.png"/><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eg"/><Relationship Id="rId5"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3"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4"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4.jpeg"/><Relationship Id="rId3" Type="http://schemas.openxmlformats.org/officeDocument/2006/relationships/image" Target="../media/image15.gi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Data Quality</a:t>
            </a:r>
            <a:endParaRPr lang="en-US" dirty="0"/>
          </a:p>
        </p:txBody>
      </p:sp>
      <p:sp>
        <p:nvSpPr>
          <p:cNvPr id="3" name="Subtitle 2"/>
          <p:cNvSpPr>
            <a:spLocks noGrp="1"/>
          </p:cNvSpPr>
          <p:nvPr>
            <p:ph type="subTitle" idx="1"/>
          </p:nvPr>
        </p:nvSpPr>
        <p:spPr/>
        <p:txBody>
          <a:bodyPr/>
          <a:lstStyle/>
          <a:p>
            <a:r>
              <a:rPr lang="en-US" dirty="0" smtClean="0"/>
              <a:t>Geochemistry as an example for small data science</a:t>
            </a:r>
            <a:endParaRPr lang="en-US" dirty="0"/>
          </a:p>
        </p:txBody>
      </p:sp>
      <p:sp>
        <p:nvSpPr>
          <p:cNvPr id="4" name="Slide Number Placeholder 3"/>
          <p:cNvSpPr>
            <a:spLocks noGrp="1"/>
          </p:cNvSpPr>
          <p:nvPr>
            <p:ph type="sldNum" sz="quarter" idx="10"/>
          </p:nvPr>
        </p:nvSpPr>
        <p:spPr/>
        <p:txBody>
          <a:bodyPr/>
          <a:lstStyle/>
          <a:p>
            <a:pPr>
              <a:defRPr/>
            </a:pPr>
            <a:fld id="{B2E32149-B20B-8445-9A6A-FD59C6EB2CE4}" type="slidenum">
              <a:rPr lang="en-US" smtClean="0"/>
              <a:pPr>
                <a:defRPr/>
              </a:pPr>
              <a:t>1</a:t>
            </a:fld>
            <a:endParaRPr lang="en-US"/>
          </a:p>
        </p:txBody>
      </p:sp>
      <p:sp>
        <p:nvSpPr>
          <p:cNvPr id="5" name="Date Placeholder 4"/>
          <p:cNvSpPr>
            <a:spLocks noGrp="1"/>
          </p:cNvSpPr>
          <p:nvPr>
            <p:ph type="dt" sz="half" idx="4294967295"/>
          </p:nvPr>
        </p:nvSpPr>
        <p:spPr>
          <a:xfrm>
            <a:off x="7010400" y="6356350"/>
            <a:ext cx="2133600" cy="365125"/>
          </a:xfrm>
        </p:spPr>
        <p:txBody>
          <a:bodyPr/>
          <a:lstStyle/>
          <a:p>
            <a:r>
              <a:rPr lang="en-US" smtClean="0"/>
              <a:t>7/13/11</a:t>
            </a:r>
            <a:endParaRPr lang="en-US"/>
          </a:p>
        </p:txBody>
      </p:sp>
      <p:pic>
        <p:nvPicPr>
          <p:cNvPr id="10" name="Picture 9" descr="IEDA_final2.jpg"/>
          <p:cNvPicPr>
            <a:picLocks noChangeAspect="1"/>
          </p:cNvPicPr>
          <p:nvPr/>
        </p:nvPicPr>
        <p:blipFill>
          <a:blip r:embed="rId3">
            <a:clrChange>
              <a:clrFrom>
                <a:srgbClr val="FFFFFF"/>
              </a:clrFrom>
              <a:clrTo>
                <a:srgbClr val="FFFFFF">
                  <a:alpha val="0"/>
                </a:srgbClr>
              </a:clrTo>
            </a:clrChange>
            <a:lum bright="70000" contrast="-70000"/>
            <a:extLst>
              <a:ext uri="{28A0092B-C50C-407E-A947-70E740481C1C}">
                <a14:useLocalDpi xmlns:a14="http://schemas.microsoft.com/office/drawing/2010/main" val="0"/>
              </a:ext>
            </a:extLst>
          </a:blip>
          <a:stretch>
            <a:fillRect/>
          </a:stretch>
        </p:blipFill>
        <p:spPr>
          <a:xfrm>
            <a:off x="3131188" y="150679"/>
            <a:ext cx="2119623" cy="511359"/>
          </a:xfrm>
          <a:prstGeom prst="rect">
            <a:avLst/>
          </a:prstGeom>
        </p:spPr>
      </p:pic>
    </p:spTree>
    <p:extLst>
      <p:ext uri="{BB962C8B-B14F-4D97-AF65-F5344CB8AC3E}">
        <p14:creationId xmlns:p14="http://schemas.microsoft.com/office/powerpoint/2010/main" val="365232740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p:txBody>
          <a:bodyPr/>
          <a:lstStyle/>
          <a:p>
            <a:r>
              <a:rPr lang="en-US" smtClean="0"/>
              <a:t>geochemical data</a:t>
            </a:r>
            <a:endParaRPr lang="en-US" dirty="0" smtClean="0"/>
          </a:p>
        </p:txBody>
      </p:sp>
      <p:sp>
        <p:nvSpPr>
          <p:cNvPr id="51204" name="Rectangle 3"/>
          <p:cNvSpPr>
            <a:spLocks noGrp="1" noChangeArrowheads="1"/>
          </p:cNvSpPr>
          <p:nvPr>
            <p:ph type="body" idx="1"/>
          </p:nvPr>
        </p:nvSpPr>
        <p:spPr/>
        <p:txBody>
          <a:bodyPr>
            <a:normAutofit/>
          </a:bodyPr>
          <a:lstStyle/>
          <a:p>
            <a:r>
              <a:rPr lang="en-US" dirty="0" smtClean="0"/>
              <a:t>diverse</a:t>
            </a:r>
          </a:p>
          <a:p>
            <a:pPr lvl="1"/>
            <a:r>
              <a:rPr lang="en-US" dirty="0" smtClean="0"/>
              <a:t>hundreds of parameters</a:t>
            </a:r>
          </a:p>
          <a:p>
            <a:pPr lvl="1"/>
            <a:r>
              <a:rPr lang="en-US" dirty="0" smtClean="0"/>
              <a:t>thousands of materials</a:t>
            </a:r>
          </a:p>
          <a:p>
            <a:pPr lvl="1"/>
            <a:r>
              <a:rPr lang="en-US" dirty="0" smtClean="0"/>
              <a:t>vary with space and time over a range of more than ten orders of magnitude</a:t>
            </a:r>
          </a:p>
          <a:p>
            <a:r>
              <a:rPr lang="en-US" dirty="0" smtClean="0"/>
              <a:t>complex</a:t>
            </a:r>
          </a:p>
          <a:p>
            <a:pPr lvl="1"/>
            <a:r>
              <a:rPr lang="en-US" dirty="0" smtClean="0"/>
              <a:t>mostly sample-based with complex relations among samples &amp; subsamples</a:t>
            </a:r>
          </a:p>
          <a:p>
            <a:pPr lvl="1"/>
            <a:r>
              <a:rPr lang="en-US" dirty="0" smtClean="0"/>
              <a:t>distributed data acquisition</a:t>
            </a:r>
            <a:r>
              <a:rPr lang="en-US" sz="2000" dirty="0" smtClean="0"/>
              <a:t> </a:t>
            </a:r>
            <a:r>
              <a:rPr lang="en-US" sz="2000" i="1" dirty="0" smtClean="0"/>
              <a:t>(one sample analyzed in different labs by different researchers at different times)</a:t>
            </a:r>
            <a:endParaRPr lang="en-US" sz="2000" dirty="0" smtClean="0"/>
          </a:p>
          <a:p>
            <a:endParaRPr lang="en-US" dirty="0" smtClean="0"/>
          </a:p>
          <a:p>
            <a:endParaRPr lang="en-US" dirty="0" smtClean="0"/>
          </a:p>
        </p:txBody>
      </p:sp>
      <p:pic>
        <p:nvPicPr>
          <p:cNvPr id="313363" name="Picture 19" descr="SoilSample"/>
          <p:cNvPicPr>
            <a:picLocks noChangeAspect="1" noChangeArrowheads="1"/>
          </p:cNvPicPr>
          <p:nvPr/>
        </p:nvPicPr>
        <p:blipFill>
          <a:blip r:embed="rId3"/>
          <a:srcRect l="19711" r="19312"/>
          <a:stretch>
            <a:fillRect/>
          </a:stretch>
        </p:blipFill>
        <p:spPr bwMode="auto">
          <a:xfrm>
            <a:off x="5842000" y="365125"/>
            <a:ext cx="1724516" cy="2234392"/>
          </a:xfrm>
          <a:prstGeom prst="rect">
            <a:avLst/>
          </a:prstGeom>
          <a:noFill/>
          <a:effectLst>
            <a:outerShdw blurRad="63500" dist="38099" dir="2700000" algn="ctr" rotWithShape="0">
              <a:srgbClr val="000000">
                <a:alpha val="74998"/>
              </a:srgbClr>
            </a:outerShdw>
          </a:effectLst>
        </p:spPr>
      </p:pic>
      <p:pic>
        <p:nvPicPr>
          <p:cNvPr id="51208" name="Picture 10" descr="HEALY_sample"/>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6888970" y="1152084"/>
            <a:ext cx="2038844" cy="1682479"/>
          </a:xfrm>
          <a:prstGeom prst="rect">
            <a:avLst/>
          </a:prstGeom>
          <a:noFill/>
          <a:ln w="9525">
            <a:noFill/>
            <a:miter lim="800000"/>
            <a:headEnd/>
            <a:tailEnd/>
          </a:ln>
        </p:spPr>
      </p:pic>
      <p:pic>
        <p:nvPicPr>
          <p:cNvPr id="51209" name="Picture 15" descr="p-forminifera-m"/>
          <p:cNvPicPr>
            <a:picLocks noChangeAspect="1" noChangeArrowheads="1"/>
          </p:cNvPicPr>
          <p:nvPr/>
        </p:nvPicPr>
        <p:blipFill>
          <a:blip r:embed="rId5">
            <a:clrChange>
              <a:clrFrom>
                <a:srgbClr val="1B1B1B"/>
              </a:clrFrom>
              <a:clrTo>
                <a:srgbClr val="1B1B1B">
                  <a:alpha val="0"/>
                </a:srgbClr>
              </a:clrTo>
            </a:clrChange>
          </a:blip>
          <a:srcRect b="18459"/>
          <a:stretch>
            <a:fillRect/>
          </a:stretch>
        </p:blipFill>
        <p:spPr bwMode="auto">
          <a:xfrm>
            <a:off x="6906642" y="43146"/>
            <a:ext cx="1780158" cy="1740414"/>
          </a:xfrm>
          <a:prstGeom prst="rect">
            <a:avLst/>
          </a:prstGeom>
          <a:noFill/>
          <a:ln w="9525">
            <a:noFill/>
            <a:miter lim="800000"/>
            <a:headEnd/>
            <a:tailEnd/>
          </a:ln>
        </p:spPr>
      </p:pic>
      <p:sp>
        <p:nvSpPr>
          <p:cNvPr id="8" name="Slide Number Placeholder 7"/>
          <p:cNvSpPr>
            <a:spLocks noGrp="1"/>
          </p:cNvSpPr>
          <p:nvPr>
            <p:ph type="sldNum" sz="quarter" idx="4294967295"/>
          </p:nvPr>
        </p:nvSpPr>
        <p:spPr>
          <a:xfrm>
            <a:off x="8686800" y="0"/>
            <a:ext cx="457200" cy="365125"/>
          </a:xfrm>
          <a:prstGeom prst="rect">
            <a:avLst/>
          </a:prstGeom>
        </p:spPr>
        <p:txBody>
          <a:bodyPr/>
          <a:lstStyle/>
          <a:p>
            <a:fld id="{9EF9D018-0A4D-CC4C-BBF0-BC0068806FE6}" type="slidenum">
              <a:rPr lang="en-US" smtClean="0"/>
              <a:pPr/>
              <a:t>2</a:t>
            </a:fld>
            <a:endParaRPr lang="en-US"/>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203" name="Rectangle 11"/>
          <p:cNvSpPr>
            <a:spLocks noGrp="1" noChangeArrowheads="1"/>
          </p:cNvSpPr>
          <p:nvPr>
            <p:ph type="title"/>
          </p:nvPr>
        </p:nvSpPr>
        <p:spPr/>
        <p:txBody>
          <a:bodyPr/>
          <a:lstStyle/>
          <a:p>
            <a:pPr indent="0" eaLnBrk="1" hangingPunct="1">
              <a:defRPr/>
            </a:pPr>
            <a:r>
              <a:rPr lang="en-US"/>
              <a:t>Geochemical Data</a:t>
            </a:r>
          </a:p>
        </p:txBody>
      </p:sp>
      <p:sp>
        <p:nvSpPr>
          <p:cNvPr id="53256" name="Rectangle 12"/>
          <p:cNvSpPr>
            <a:spLocks noGrp="1" noChangeArrowheads="1"/>
          </p:cNvSpPr>
          <p:nvPr>
            <p:ph idx="1"/>
          </p:nvPr>
        </p:nvSpPr>
        <p:spPr/>
        <p:txBody>
          <a:bodyPr/>
          <a:lstStyle/>
          <a:p>
            <a:pPr eaLnBrk="1" hangingPunct="1">
              <a:lnSpc>
                <a:spcPct val="90000"/>
              </a:lnSpc>
            </a:pPr>
            <a:r>
              <a:rPr lang="en-US" sz="2800">
                <a:latin typeface="Gill Sans" charset="0"/>
                <a:ea typeface="ＭＳ Ｐゴシック" charset="0"/>
                <a:cs typeface="ＭＳ Ｐゴシック" charset="0"/>
              </a:rPr>
              <a:t>Data are acquired by a plethora of analytical methods with procedures.</a:t>
            </a:r>
          </a:p>
          <a:p>
            <a:pPr lvl="1" eaLnBrk="1" hangingPunct="1">
              <a:lnSpc>
                <a:spcPct val="90000"/>
              </a:lnSpc>
            </a:pPr>
            <a:r>
              <a:rPr lang="en-US" sz="1800">
                <a:latin typeface="Verdana" charset="0"/>
                <a:ea typeface="ＭＳ Ｐゴシック" charset="0"/>
              </a:rPr>
              <a:t>Tailored to scientific problems and customized to optimize data quality.</a:t>
            </a:r>
          </a:p>
          <a:p>
            <a:pPr eaLnBrk="1" hangingPunct="1">
              <a:lnSpc>
                <a:spcPct val="90000"/>
              </a:lnSpc>
            </a:pPr>
            <a:r>
              <a:rPr lang="en-US" sz="2800">
                <a:latin typeface="Gill Sans" charset="0"/>
                <a:ea typeface="ＭＳ Ｐゴシック" charset="0"/>
                <a:cs typeface="ＭＳ Ｐゴシック" charset="0"/>
              </a:rPr>
              <a:t>Small data volumes.</a:t>
            </a:r>
          </a:p>
          <a:p>
            <a:pPr eaLnBrk="1" hangingPunct="1">
              <a:lnSpc>
                <a:spcPct val="90000"/>
              </a:lnSpc>
            </a:pPr>
            <a:r>
              <a:rPr lang="en-US" sz="2800">
                <a:latin typeface="Gill Sans" charset="0"/>
                <a:ea typeface="ＭＳ Ｐゴシック" charset="0"/>
                <a:cs typeface="ＭＳ Ｐゴシック" charset="0"/>
              </a:rPr>
              <a:t>Large personal effort to generate data.</a:t>
            </a:r>
          </a:p>
          <a:p>
            <a:pPr eaLnBrk="1" hangingPunct="1">
              <a:lnSpc>
                <a:spcPct val="90000"/>
              </a:lnSpc>
            </a:pPr>
            <a:r>
              <a:rPr lang="en-US" sz="2800">
                <a:latin typeface="Gill Sans" charset="0"/>
                <a:ea typeface="ＭＳ Ｐゴシック" charset="0"/>
                <a:cs typeface="ＭＳ Ｐゴシック" charset="0"/>
              </a:rPr>
              <a:t>Many data are unique and cannot be reproduced.</a:t>
            </a:r>
          </a:p>
        </p:txBody>
      </p:sp>
      <p:sp>
        <p:nvSpPr>
          <p:cNvPr id="53250" name="Footer Placeholder 3"/>
          <p:cNvSpPr>
            <a:spLocks noGrp="1"/>
          </p:cNvSpPr>
          <p:nvPr>
            <p:ph type="ftr" sz="quarter" idx="3"/>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Gill Sans" charset="0"/>
                <a:ea typeface="ＭＳ Ｐゴシック" charset="0"/>
                <a:cs typeface="ＭＳ Ｐゴシック" charset="0"/>
              </a:defRPr>
            </a:lvl1pPr>
            <a:lvl2pPr marL="37931725" indent="-37474525">
              <a:defRPr sz="2800">
                <a:solidFill>
                  <a:schemeClr val="tx1"/>
                </a:solidFill>
                <a:latin typeface="Gill Sans" charset="0"/>
                <a:ea typeface="ＭＳ Ｐゴシック" charset="0"/>
              </a:defRPr>
            </a:lvl2pPr>
            <a:lvl3pPr>
              <a:defRPr sz="2800">
                <a:solidFill>
                  <a:schemeClr val="tx1"/>
                </a:solidFill>
                <a:latin typeface="Gill Sans" charset="0"/>
                <a:ea typeface="ＭＳ Ｐゴシック" charset="0"/>
              </a:defRPr>
            </a:lvl3pPr>
            <a:lvl4pPr>
              <a:defRPr sz="2800">
                <a:solidFill>
                  <a:schemeClr val="tx1"/>
                </a:solidFill>
                <a:latin typeface="Gill Sans" charset="0"/>
                <a:ea typeface="ＭＳ Ｐゴシック" charset="0"/>
              </a:defRPr>
            </a:lvl4pPr>
            <a:lvl5pPr>
              <a:defRPr sz="2800">
                <a:solidFill>
                  <a:schemeClr val="tx1"/>
                </a:solidFill>
                <a:latin typeface="Gill Sans" charset="0"/>
                <a:ea typeface="ＭＳ Ｐゴシック" charset="0"/>
              </a:defRPr>
            </a:lvl5pPr>
            <a:lvl6pPr marL="457200" eaLnBrk="0" fontAlgn="base" hangingPunct="0">
              <a:spcBef>
                <a:spcPct val="0"/>
              </a:spcBef>
              <a:spcAft>
                <a:spcPct val="0"/>
              </a:spcAft>
              <a:defRPr sz="2800">
                <a:solidFill>
                  <a:schemeClr val="tx1"/>
                </a:solidFill>
                <a:latin typeface="Gill Sans" charset="0"/>
                <a:ea typeface="ＭＳ Ｐゴシック" charset="0"/>
              </a:defRPr>
            </a:lvl6pPr>
            <a:lvl7pPr marL="914400" eaLnBrk="0" fontAlgn="base" hangingPunct="0">
              <a:spcBef>
                <a:spcPct val="0"/>
              </a:spcBef>
              <a:spcAft>
                <a:spcPct val="0"/>
              </a:spcAft>
              <a:defRPr sz="2800">
                <a:solidFill>
                  <a:schemeClr val="tx1"/>
                </a:solidFill>
                <a:latin typeface="Gill Sans" charset="0"/>
                <a:ea typeface="ＭＳ Ｐゴシック" charset="0"/>
              </a:defRPr>
            </a:lvl7pPr>
            <a:lvl8pPr marL="1371600" eaLnBrk="0" fontAlgn="base" hangingPunct="0">
              <a:spcBef>
                <a:spcPct val="0"/>
              </a:spcBef>
              <a:spcAft>
                <a:spcPct val="0"/>
              </a:spcAft>
              <a:defRPr sz="2800">
                <a:solidFill>
                  <a:schemeClr val="tx1"/>
                </a:solidFill>
                <a:latin typeface="Gill Sans" charset="0"/>
                <a:ea typeface="ＭＳ Ｐゴシック" charset="0"/>
              </a:defRPr>
            </a:lvl8pPr>
            <a:lvl9pPr marL="1828800" eaLnBrk="0" fontAlgn="base" hangingPunct="0">
              <a:spcBef>
                <a:spcPct val="0"/>
              </a:spcBef>
              <a:spcAft>
                <a:spcPct val="0"/>
              </a:spcAft>
              <a:defRPr sz="2800">
                <a:solidFill>
                  <a:schemeClr val="tx1"/>
                </a:solidFill>
                <a:latin typeface="Gill Sans" charset="0"/>
                <a:ea typeface="ＭＳ Ｐゴシック" charset="0"/>
              </a:defRPr>
            </a:lvl9pPr>
          </a:lstStyle>
          <a:p>
            <a:r>
              <a:rPr lang="en-US" sz="1400">
                <a:solidFill>
                  <a:schemeClr val="bg2"/>
                </a:solidFill>
              </a:rPr>
              <a:t>Kerstin Lehnert:</a:t>
            </a:r>
            <a:r>
              <a:rPr lang="en-US" sz="1400" b="0">
                <a:solidFill>
                  <a:schemeClr val="bg2"/>
                </a:solidFill>
              </a:rPr>
              <a:t> New Science Communities for Cyberinfrastructure - The Example of Geochemistry</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266" name="Rectangle 2"/>
          <p:cNvSpPr>
            <a:spLocks noGrp="1" noChangeArrowheads="1"/>
          </p:cNvSpPr>
          <p:nvPr>
            <p:ph type="title"/>
          </p:nvPr>
        </p:nvSpPr>
        <p:spPr/>
        <p:txBody>
          <a:bodyPr/>
          <a:lstStyle/>
          <a:p>
            <a:r>
              <a:rPr lang="en-US" smtClean="0"/>
              <a:t>Geochemical Data Culture</a:t>
            </a:r>
            <a:endParaRPr lang="en-US"/>
          </a:p>
        </p:txBody>
      </p:sp>
      <p:sp>
        <p:nvSpPr>
          <p:cNvPr id="55302" name="Rectangle 3"/>
          <p:cNvSpPr>
            <a:spLocks noGrp="1" noChangeArrowheads="1"/>
          </p:cNvSpPr>
          <p:nvPr>
            <p:ph idx="1"/>
          </p:nvPr>
        </p:nvSpPr>
        <p:spPr/>
        <p:txBody>
          <a:bodyPr/>
          <a:lstStyle/>
          <a:p>
            <a:r>
              <a:rPr lang="en-US" dirty="0" smtClean="0"/>
              <a:t>Data are considered private intellectual property.</a:t>
            </a:r>
          </a:p>
          <a:p>
            <a:r>
              <a:rPr lang="en-US" dirty="0" smtClean="0"/>
              <a:t>Data are shared only through publication.</a:t>
            </a:r>
          </a:p>
          <a:p>
            <a:pPr lvl="1"/>
            <a:r>
              <a:rPr lang="en-US" dirty="0" smtClean="0"/>
              <a:t>Publications often do not contain the data.</a:t>
            </a:r>
          </a:p>
          <a:p>
            <a:pPr lvl="1"/>
            <a:r>
              <a:rPr lang="en-US" dirty="0" smtClean="0"/>
              <a:t>Many data are not published and lost forever.</a:t>
            </a:r>
          </a:p>
          <a:p>
            <a:r>
              <a:rPr lang="en-US" dirty="0" smtClean="0"/>
              <a:t>Data are expected to contribute to a scientist</a:t>
            </a:r>
            <a:r>
              <a:rPr lang="ja-JP" altLang="en-US" dirty="0" smtClean="0"/>
              <a:t>’</a:t>
            </a:r>
            <a:r>
              <a:rPr lang="en-US" dirty="0" smtClean="0"/>
              <a:t>s citation record.</a:t>
            </a:r>
          </a:p>
          <a:p>
            <a:r>
              <a:rPr lang="en-US" dirty="0" smtClean="0"/>
              <a:t>Scientists do not annotate data properly. No standards exist.</a:t>
            </a:r>
          </a:p>
          <a:p>
            <a:r>
              <a:rPr lang="en-US" dirty="0" smtClean="0"/>
              <a:t>Community data repositories are lacking.</a:t>
            </a:r>
          </a:p>
          <a:p>
            <a:r>
              <a:rPr lang="en-US" dirty="0" smtClean="0"/>
              <a:t>Data policies (agencies) are not enforced.</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A geochemist’s view</a:t>
            </a:r>
            <a:endParaRPr lang="en-US" dirty="0"/>
          </a:p>
        </p:txBody>
      </p:sp>
      <p:sp>
        <p:nvSpPr>
          <p:cNvPr id="4" name="Slide Number Placeholder 3"/>
          <p:cNvSpPr>
            <a:spLocks noGrp="1"/>
          </p:cNvSpPr>
          <p:nvPr>
            <p:ph type="sldNum" sz="quarter" idx="10"/>
          </p:nvPr>
        </p:nvSpPr>
        <p:spPr/>
        <p:txBody>
          <a:bodyPr/>
          <a:lstStyle/>
          <a:p>
            <a:pPr>
              <a:defRPr/>
            </a:pPr>
            <a:fld id="{ACA24023-98A8-F44A-9E21-FF151CAD9AE3}" type="slidenum">
              <a:rPr lang="en-US" smtClean="0"/>
              <a:pPr>
                <a:defRPr/>
              </a:pPr>
              <a:t>5</a:t>
            </a:fld>
            <a:endParaRPr lang="en-US"/>
          </a:p>
        </p:txBody>
      </p:sp>
      <p:sp>
        <p:nvSpPr>
          <p:cNvPr id="5" name="Date Placeholder 4"/>
          <p:cNvSpPr>
            <a:spLocks noGrp="1"/>
          </p:cNvSpPr>
          <p:nvPr>
            <p:ph type="dt" sz="half" idx="4294967295"/>
          </p:nvPr>
        </p:nvSpPr>
        <p:spPr>
          <a:xfrm>
            <a:off x="0" y="6675438"/>
            <a:ext cx="914400" cy="182562"/>
          </a:xfrm>
        </p:spPr>
        <p:txBody>
          <a:bodyPr/>
          <a:lstStyle/>
          <a:p>
            <a:r>
              <a:rPr lang="en-US" smtClean="0"/>
              <a:t>7/13/11</a:t>
            </a:r>
            <a:endParaRPr lang="en-US" dirty="0"/>
          </a:p>
        </p:txBody>
      </p:sp>
      <p:pic>
        <p:nvPicPr>
          <p:cNvPr id="7" name="Content Placeholder 5" descr="Devey_Letsbehonest.tiff"/>
          <p:cNvPicPr>
            <a:picLocks noChangeAspect="1"/>
          </p:cNvPicPr>
          <p:nvPr/>
        </p:nvPicPr>
        <p:blipFill>
          <a:blip r:embed="rId2"/>
          <a:srcRect t="22091" b="100"/>
          <a:stretch>
            <a:fillRect/>
          </a:stretch>
        </p:blipFill>
        <p:spPr bwMode="auto">
          <a:xfrm>
            <a:off x="1095115" y="2244883"/>
            <a:ext cx="7077075" cy="3971925"/>
          </a:xfrm>
          <a:prstGeom prst="rect">
            <a:avLst/>
          </a:prstGeom>
          <a:noFill/>
          <a:ln>
            <a:noFill/>
          </a:ln>
          <a:effectLst>
            <a:outerShdw blurRad="50800" dist="63500" dir="2700000">
              <a:schemeClr val="bg1">
                <a:lumMod val="65000"/>
                <a:lumOff val="35000"/>
                <a:alpha val="49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pic>
    </p:spTree>
    <p:extLst>
      <p:ext uri="{BB962C8B-B14F-4D97-AF65-F5344CB8AC3E}">
        <p14:creationId xmlns:p14="http://schemas.microsoft.com/office/powerpoint/2010/main" val="319239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9" name="Rectangle 5"/>
          <p:cNvSpPr>
            <a:spLocks noGrp="1" noChangeArrowheads="1"/>
          </p:cNvSpPr>
          <p:nvPr>
            <p:ph type="title"/>
          </p:nvPr>
        </p:nvSpPr>
        <p:spPr/>
        <p:txBody>
          <a:bodyPr/>
          <a:lstStyle/>
          <a:p>
            <a:r>
              <a:rPr lang="en-US" dirty="0" smtClean="0"/>
              <a:t>Geochemical Data </a:t>
            </a:r>
            <a:r>
              <a:rPr lang="en-US" dirty="0"/>
              <a:t>Systems</a:t>
            </a:r>
          </a:p>
        </p:txBody>
      </p:sp>
      <p:sp>
        <p:nvSpPr>
          <p:cNvPr id="6" name="Slide Number Placeholder 5"/>
          <p:cNvSpPr>
            <a:spLocks noGrp="1"/>
          </p:cNvSpPr>
          <p:nvPr>
            <p:ph type="sldNum" sz="quarter" idx="10"/>
          </p:nvPr>
        </p:nvSpPr>
        <p:spPr/>
        <p:txBody>
          <a:bodyPr/>
          <a:lstStyle/>
          <a:p>
            <a:pPr>
              <a:defRPr/>
            </a:pPr>
            <a:fld id="{D127E004-5164-CA4A-96FA-0F2242090726}" type="slidenum">
              <a:rPr lang="en-US" smtClean="0"/>
              <a:pPr>
                <a:defRPr/>
              </a:pPr>
              <a:t>6</a:t>
            </a:fld>
            <a:endParaRPr lang="en-US"/>
          </a:p>
        </p:txBody>
      </p:sp>
      <p:sp>
        <p:nvSpPr>
          <p:cNvPr id="3" name="Date Placeholder 2"/>
          <p:cNvSpPr>
            <a:spLocks noGrp="1"/>
          </p:cNvSpPr>
          <p:nvPr>
            <p:ph type="dt" sz="half" idx="2"/>
          </p:nvPr>
        </p:nvSpPr>
        <p:spPr>
          <a:xfrm>
            <a:off x="0" y="6675438"/>
            <a:ext cx="914400" cy="182562"/>
          </a:xfrm>
          <a:prstGeom prst="rect">
            <a:avLst/>
          </a:prstGeom>
        </p:spPr>
        <p:txBody>
          <a:bodyPr/>
          <a:lstStyle/>
          <a:p>
            <a:r>
              <a:rPr lang="en-US" smtClean="0"/>
              <a:t>7/13/11</a:t>
            </a:r>
            <a:endParaRPr lang="en-US" dirty="0"/>
          </a:p>
        </p:txBody>
      </p:sp>
      <p:sp>
        <p:nvSpPr>
          <p:cNvPr id="190474" name="AutoShape 10"/>
          <p:cNvSpPr>
            <a:spLocks noChangeArrowheads="1"/>
          </p:cNvSpPr>
          <p:nvPr/>
        </p:nvSpPr>
        <p:spPr bwMode="auto">
          <a:xfrm>
            <a:off x="1476375" y="4736271"/>
            <a:ext cx="1536700" cy="952546"/>
          </a:xfrm>
          <a:prstGeom prst="can">
            <a:avLst>
              <a:gd name="adj" fmla="val 250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dirty="0">
                <a:solidFill>
                  <a:schemeClr val="tx1"/>
                </a:solidFill>
              </a:rPr>
              <a:t>Metadata</a:t>
            </a:r>
          </a:p>
        </p:txBody>
      </p:sp>
      <p:sp>
        <p:nvSpPr>
          <p:cNvPr id="190476" name="AutoShape 12"/>
          <p:cNvSpPr>
            <a:spLocks noChangeArrowheads="1"/>
          </p:cNvSpPr>
          <p:nvPr/>
        </p:nvSpPr>
        <p:spPr bwMode="auto">
          <a:xfrm>
            <a:off x="3993356" y="5332483"/>
            <a:ext cx="1536700" cy="1160391"/>
          </a:xfrm>
          <a:prstGeom prst="can">
            <a:avLst>
              <a:gd name="adj" fmla="val 25000"/>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r>
              <a:rPr lang="en-US" dirty="0">
                <a:solidFill>
                  <a:srgbClr val="FFFFFF"/>
                </a:solidFill>
              </a:rPr>
              <a:t>Data</a:t>
            </a:r>
          </a:p>
        </p:txBody>
      </p:sp>
      <p:sp>
        <p:nvSpPr>
          <p:cNvPr id="190477" name="AutoShape 13"/>
          <p:cNvSpPr>
            <a:spLocks noChangeArrowheads="1"/>
          </p:cNvSpPr>
          <p:nvPr/>
        </p:nvSpPr>
        <p:spPr bwMode="auto">
          <a:xfrm>
            <a:off x="1146175" y="6055589"/>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000" dirty="0">
                <a:solidFill>
                  <a:schemeClr val="tx1"/>
                </a:solidFill>
              </a:rPr>
              <a:t>Data</a:t>
            </a:r>
          </a:p>
        </p:txBody>
      </p:sp>
      <p:sp>
        <p:nvSpPr>
          <p:cNvPr id="190478" name="AutoShape 14"/>
          <p:cNvSpPr>
            <a:spLocks noChangeArrowheads="1"/>
          </p:cNvSpPr>
          <p:nvPr/>
        </p:nvSpPr>
        <p:spPr bwMode="auto">
          <a:xfrm>
            <a:off x="1603375" y="6058764"/>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000" dirty="0">
                <a:solidFill>
                  <a:schemeClr val="tx1"/>
                </a:solidFill>
              </a:rPr>
              <a:t>Data</a:t>
            </a:r>
          </a:p>
        </p:txBody>
      </p:sp>
      <p:sp>
        <p:nvSpPr>
          <p:cNvPr id="190479" name="AutoShape 15"/>
          <p:cNvSpPr>
            <a:spLocks noChangeArrowheads="1"/>
          </p:cNvSpPr>
          <p:nvPr/>
        </p:nvSpPr>
        <p:spPr bwMode="auto">
          <a:xfrm>
            <a:off x="2068513" y="6063526"/>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000" dirty="0">
                <a:solidFill>
                  <a:schemeClr val="tx1"/>
                </a:solidFill>
              </a:rPr>
              <a:t>Data</a:t>
            </a:r>
          </a:p>
        </p:txBody>
      </p:sp>
      <p:sp>
        <p:nvSpPr>
          <p:cNvPr id="190480" name="AutoShape 16"/>
          <p:cNvSpPr>
            <a:spLocks noChangeArrowheads="1"/>
          </p:cNvSpPr>
          <p:nvPr/>
        </p:nvSpPr>
        <p:spPr bwMode="auto">
          <a:xfrm>
            <a:off x="2514600" y="6061939"/>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000" dirty="0">
                <a:solidFill>
                  <a:schemeClr val="tx1"/>
                </a:solidFill>
              </a:rPr>
              <a:t>Data</a:t>
            </a:r>
          </a:p>
        </p:txBody>
      </p:sp>
      <p:sp>
        <p:nvSpPr>
          <p:cNvPr id="190481" name="AutoShape 17"/>
          <p:cNvSpPr>
            <a:spLocks noChangeArrowheads="1"/>
          </p:cNvSpPr>
          <p:nvPr/>
        </p:nvSpPr>
        <p:spPr bwMode="auto">
          <a:xfrm>
            <a:off x="2971800" y="6057176"/>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000" dirty="0">
                <a:solidFill>
                  <a:schemeClr val="tx1"/>
                </a:solidFill>
              </a:rPr>
              <a:t>Data</a:t>
            </a:r>
          </a:p>
        </p:txBody>
      </p:sp>
      <p:sp>
        <p:nvSpPr>
          <p:cNvPr id="190483" name="AutoShape 19"/>
          <p:cNvSpPr>
            <a:spLocks noChangeArrowheads="1"/>
          </p:cNvSpPr>
          <p:nvPr/>
        </p:nvSpPr>
        <p:spPr bwMode="auto">
          <a:xfrm>
            <a:off x="6557963" y="5841274"/>
            <a:ext cx="377825" cy="441325"/>
          </a:xfrm>
          <a:prstGeom prst="can">
            <a:avLst>
              <a:gd name="adj" fmla="val 29202"/>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000" dirty="0">
                <a:solidFill>
                  <a:srgbClr val="FFFFFF"/>
                </a:solidFill>
              </a:rPr>
              <a:t>Data</a:t>
            </a:r>
          </a:p>
        </p:txBody>
      </p:sp>
      <p:sp>
        <p:nvSpPr>
          <p:cNvPr id="190487" name="AutoShape 23"/>
          <p:cNvSpPr>
            <a:spLocks noChangeArrowheads="1"/>
          </p:cNvSpPr>
          <p:nvPr/>
        </p:nvSpPr>
        <p:spPr bwMode="auto">
          <a:xfrm>
            <a:off x="7799388" y="5842862"/>
            <a:ext cx="377825" cy="441325"/>
          </a:xfrm>
          <a:prstGeom prst="can">
            <a:avLst>
              <a:gd name="adj" fmla="val 29202"/>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000" dirty="0">
                <a:solidFill>
                  <a:srgbClr val="FFFFFF"/>
                </a:solidFill>
              </a:rPr>
              <a:t>Data</a:t>
            </a:r>
          </a:p>
        </p:txBody>
      </p:sp>
      <p:sp>
        <p:nvSpPr>
          <p:cNvPr id="190489" name="Text Box 25"/>
          <p:cNvSpPr txBox="1">
            <a:spLocks noChangeArrowheads="1"/>
          </p:cNvSpPr>
          <p:nvPr/>
        </p:nvSpPr>
        <p:spPr bwMode="auto">
          <a:xfrm>
            <a:off x="989949" y="1928485"/>
            <a:ext cx="2455333" cy="954107"/>
          </a:xfrm>
          <a:prstGeom prst="rect">
            <a:avLst/>
          </a:prstGeom>
          <a:noFill/>
          <a:ln w="9525">
            <a:noFill/>
            <a:miter lim="800000"/>
            <a:headEnd/>
            <a:tailEnd/>
          </a:ln>
        </p:spPr>
        <p:txBody>
          <a:bodyPr wrap="square">
            <a:prstTxWarp prst="textNoShape">
              <a:avLst/>
            </a:prstTxWarp>
            <a:spAutoFit/>
          </a:bodyPr>
          <a:lstStyle/>
          <a:p>
            <a:pPr algn="ctr">
              <a:spcBef>
                <a:spcPts val="600"/>
              </a:spcBef>
            </a:pPr>
            <a:r>
              <a:rPr lang="en-US" sz="1600" dirty="0"/>
              <a:t>Data </a:t>
            </a:r>
            <a:r>
              <a:rPr lang="en-US" sz="1600" dirty="0" smtClean="0"/>
              <a:t>Library:</a:t>
            </a:r>
          </a:p>
          <a:p>
            <a:pPr algn="ctr">
              <a:spcBef>
                <a:spcPts val="0"/>
              </a:spcBef>
            </a:pPr>
            <a:r>
              <a:rPr lang="en-US" sz="2000" b="1" dirty="0" smtClean="0"/>
              <a:t>Geochemical Resource Library</a:t>
            </a:r>
            <a:endParaRPr lang="en-US" sz="2000" b="1" dirty="0"/>
          </a:p>
        </p:txBody>
      </p:sp>
      <p:sp>
        <p:nvSpPr>
          <p:cNvPr id="190490" name="Text Box 26"/>
          <p:cNvSpPr txBox="1">
            <a:spLocks noChangeArrowheads="1"/>
          </p:cNvSpPr>
          <p:nvPr/>
        </p:nvSpPr>
        <p:spPr bwMode="auto">
          <a:xfrm>
            <a:off x="3647179" y="1928485"/>
            <a:ext cx="2246924" cy="954107"/>
          </a:xfrm>
          <a:prstGeom prst="rect">
            <a:avLst/>
          </a:prstGeom>
          <a:noFill/>
          <a:ln w="9525">
            <a:noFill/>
            <a:miter lim="800000"/>
            <a:headEnd/>
            <a:tailEnd/>
          </a:ln>
        </p:spPr>
        <p:txBody>
          <a:bodyPr wrap="square">
            <a:prstTxWarp prst="textNoShape">
              <a:avLst/>
            </a:prstTxWarp>
            <a:spAutoFit/>
          </a:bodyPr>
          <a:lstStyle/>
          <a:p>
            <a:pPr algn="ctr"/>
            <a:r>
              <a:rPr lang="en-US" sz="1600" dirty="0" smtClean="0"/>
              <a:t>Synthesis Database:</a:t>
            </a:r>
          </a:p>
          <a:p>
            <a:pPr algn="ctr"/>
            <a:r>
              <a:rPr lang="en-US" sz="2000" b="1" dirty="0"/>
              <a:t>PetDB, SedDB, NAVDAT, </a:t>
            </a:r>
            <a:r>
              <a:rPr lang="en-US" sz="2000" b="1" dirty="0" err="1"/>
              <a:t>VentDB</a:t>
            </a:r>
            <a:endParaRPr lang="en-US" sz="2000" b="1" dirty="0"/>
          </a:p>
        </p:txBody>
      </p:sp>
      <p:sp>
        <p:nvSpPr>
          <p:cNvPr id="190491" name="Text Box 27"/>
          <p:cNvSpPr txBox="1">
            <a:spLocks noChangeArrowheads="1"/>
          </p:cNvSpPr>
          <p:nvPr/>
        </p:nvSpPr>
        <p:spPr bwMode="auto">
          <a:xfrm>
            <a:off x="6174675" y="1928485"/>
            <a:ext cx="2328682" cy="646331"/>
          </a:xfrm>
          <a:prstGeom prst="rect">
            <a:avLst/>
          </a:prstGeom>
          <a:noFill/>
          <a:ln w="9525">
            <a:noFill/>
            <a:miter lim="800000"/>
            <a:headEnd/>
            <a:tailEnd/>
          </a:ln>
        </p:spPr>
        <p:txBody>
          <a:bodyPr wrap="none">
            <a:prstTxWarp prst="textNoShape">
              <a:avLst/>
            </a:prstTxWarp>
            <a:spAutoFit/>
          </a:bodyPr>
          <a:lstStyle/>
          <a:p>
            <a:pPr algn="ctr"/>
            <a:r>
              <a:rPr lang="en-US" sz="1600" dirty="0"/>
              <a:t>Data </a:t>
            </a:r>
            <a:r>
              <a:rPr lang="en-US" sz="1600" dirty="0" smtClean="0"/>
              <a:t>Portal:</a:t>
            </a:r>
          </a:p>
          <a:p>
            <a:pPr algn="ctr"/>
            <a:r>
              <a:rPr lang="en-US" sz="2000" b="1" dirty="0"/>
              <a:t>EarthChem Portal</a:t>
            </a:r>
          </a:p>
        </p:txBody>
      </p:sp>
      <p:sp>
        <p:nvSpPr>
          <p:cNvPr id="190497" name="Rectangle 33"/>
          <p:cNvSpPr>
            <a:spLocks noChangeArrowheads="1"/>
          </p:cNvSpPr>
          <p:nvPr/>
        </p:nvSpPr>
        <p:spPr bwMode="auto">
          <a:xfrm>
            <a:off x="1419225" y="3049389"/>
            <a:ext cx="1655763" cy="765443"/>
          </a:xfrm>
          <a:prstGeom prst="rect">
            <a:avLst/>
          </a:prstGeom>
          <a:solidFill>
            <a:schemeClr val="bg1"/>
          </a:solidFill>
          <a:ln w="9525">
            <a:solidFill>
              <a:srgbClr val="660066"/>
            </a:solidFill>
            <a:miter lim="800000"/>
            <a:headEnd/>
            <a:tailEnd/>
          </a:ln>
        </p:spPr>
        <p:txBody>
          <a:bodyPr wrap="none" anchor="ctr">
            <a:prstTxWarp prst="textNoShape">
              <a:avLst/>
            </a:prstTxWarp>
          </a:bodyPr>
          <a:lstStyle/>
          <a:p>
            <a:endParaRPr lang="en-US"/>
          </a:p>
        </p:txBody>
      </p:sp>
      <p:sp>
        <p:nvSpPr>
          <p:cNvPr id="190499" name="AutoShape 35"/>
          <p:cNvSpPr>
            <a:spLocks noChangeArrowheads="1"/>
          </p:cNvSpPr>
          <p:nvPr/>
        </p:nvSpPr>
        <p:spPr bwMode="auto">
          <a:xfrm>
            <a:off x="1531938" y="3183012"/>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solidFill>
                <a:schemeClr val="tx1"/>
              </a:solidFill>
            </a:endParaRPr>
          </a:p>
        </p:txBody>
      </p:sp>
      <p:sp>
        <p:nvSpPr>
          <p:cNvPr id="190500" name="AutoShape 36"/>
          <p:cNvSpPr>
            <a:spLocks noChangeArrowheads="1"/>
          </p:cNvSpPr>
          <p:nvPr/>
        </p:nvSpPr>
        <p:spPr bwMode="auto">
          <a:xfrm>
            <a:off x="2025650" y="3189362"/>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solidFill>
                <a:schemeClr val="tx1"/>
              </a:solidFill>
            </a:endParaRPr>
          </a:p>
        </p:txBody>
      </p:sp>
      <p:sp>
        <p:nvSpPr>
          <p:cNvPr id="190501" name="AutoShape 37"/>
          <p:cNvSpPr>
            <a:spLocks noChangeArrowheads="1"/>
          </p:cNvSpPr>
          <p:nvPr/>
        </p:nvSpPr>
        <p:spPr bwMode="auto">
          <a:xfrm>
            <a:off x="2535238" y="3192537"/>
            <a:ext cx="365125" cy="514350"/>
          </a:xfrm>
          <a:prstGeom prst="foldedCorner">
            <a:avLst>
              <a:gd name="adj" fmla="val 1250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solidFill>
                <a:schemeClr val="tx1"/>
              </a:solidFill>
            </a:endParaRPr>
          </a:p>
        </p:txBody>
      </p:sp>
      <p:sp>
        <p:nvSpPr>
          <p:cNvPr id="190502" name="Rectangle 38"/>
          <p:cNvSpPr>
            <a:spLocks noChangeArrowheads="1"/>
          </p:cNvSpPr>
          <p:nvPr/>
        </p:nvSpPr>
        <p:spPr bwMode="auto">
          <a:xfrm>
            <a:off x="3929856" y="3046484"/>
            <a:ext cx="1655763" cy="865188"/>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endParaRPr lang="en-US"/>
          </a:p>
        </p:txBody>
      </p:sp>
      <p:pic>
        <p:nvPicPr>
          <p:cNvPr id="190504" name="Picture 40" descr="KrycMurray2003"/>
          <p:cNvPicPr>
            <a:picLocks noChangeAspect="1" noChangeArrowheads="1"/>
          </p:cNvPicPr>
          <p:nvPr/>
        </p:nvPicPr>
        <p:blipFill>
          <a:blip r:embed="rId3"/>
          <a:srcRect l="32692" t="28699" r="24530" b="43497"/>
          <a:stretch>
            <a:fillRect/>
          </a:stretch>
        </p:blipFill>
        <p:spPr bwMode="auto">
          <a:xfrm>
            <a:off x="3964781" y="3143322"/>
            <a:ext cx="1589088" cy="641350"/>
          </a:xfrm>
          <a:prstGeom prst="rect">
            <a:avLst/>
          </a:prstGeom>
          <a:noFill/>
        </p:spPr>
      </p:pic>
      <p:sp>
        <p:nvSpPr>
          <p:cNvPr id="190505" name="Text Box 41"/>
          <p:cNvSpPr txBox="1">
            <a:spLocks noChangeArrowheads="1"/>
          </p:cNvSpPr>
          <p:nvPr/>
        </p:nvSpPr>
        <p:spPr bwMode="auto">
          <a:xfrm rot="-5400000">
            <a:off x="-272256" y="5115520"/>
            <a:ext cx="1509712" cy="336550"/>
          </a:xfrm>
          <a:prstGeom prst="rect">
            <a:avLst/>
          </a:prstGeom>
          <a:noFill/>
          <a:ln w="9525">
            <a:noFill/>
            <a:miter lim="800000"/>
            <a:headEnd/>
            <a:tailEnd/>
          </a:ln>
        </p:spPr>
        <p:txBody>
          <a:bodyPr wrap="none">
            <a:prstTxWarp prst="textNoShape">
              <a:avLst/>
            </a:prstTxWarp>
            <a:spAutoFit/>
          </a:bodyPr>
          <a:lstStyle/>
          <a:p>
            <a:r>
              <a:rPr lang="en-US" sz="1600" dirty="0"/>
              <a:t>Data Storage</a:t>
            </a:r>
          </a:p>
        </p:txBody>
      </p:sp>
      <p:sp>
        <p:nvSpPr>
          <p:cNvPr id="190506" name="Text Box 42"/>
          <p:cNvSpPr txBox="1">
            <a:spLocks noChangeArrowheads="1"/>
          </p:cNvSpPr>
          <p:nvPr/>
        </p:nvSpPr>
        <p:spPr bwMode="auto">
          <a:xfrm rot="-5400000">
            <a:off x="-272021" y="2991141"/>
            <a:ext cx="1566394" cy="338554"/>
          </a:xfrm>
          <a:prstGeom prst="rect">
            <a:avLst/>
          </a:prstGeom>
          <a:noFill/>
          <a:ln w="9525">
            <a:noFill/>
            <a:miter lim="800000"/>
            <a:headEnd/>
            <a:tailEnd/>
          </a:ln>
        </p:spPr>
        <p:txBody>
          <a:bodyPr wrap="square">
            <a:prstTxWarp prst="textNoShape">
              <a:avLst/>
            </a:prstTxWarp>
            <a:spAutoFit/>
          </a:bodyPr>
          <a:lstStyle/>
          <a:p>
            <a:pPr algn="ctr"/>
            <a:r>
              <a:rPr lang="en-US" sz="1600" dirty="0" smtClean="0"/>
              <a:t>Search Result</a:t>
            </a:r>
            <a:endParaRPr lang="en-US" sz="1600" dirty="0"/>
          </a:p>
        </p:txBody>
      </p:sp>
      <p:sp>
        <p:nvSpPr>
          <p:cNvPr id="190484" name="AutoShape 20"/>
          <p:cNvSpPr>
            <a:spLocks noChangeArrowheads="1"/>
          </p:cNvSpPr>
          <p:nvPr/>
        </p:nvSpPr>
        <p:spPr bwMode="auto">
          <a:xfrm>
            <a:off x="7197554" y="5842863"/>
            <a:ext cx="377825" cy="441325"/>
          </a:xfrm>
          <a:prstGeom prst="can">
            <a:avLst>
              <a:gd name="adj" fmla="val 29202"/>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000" dirty="0">
                <a:solidFill>
                  <a:srgbClr val="FFFFFF"/>
                </a:solidFill>
              </a:rPr>
              <a:t>Data</a:t>
            </a:r>
          </a:p>
        </p:txBody>
      </p:sp>
      <p:grpSp>
        <p:nvGrpSpPr>
          <p:cNvPr id="2" name="Group 84"/>
          <p:cNvGrpSpPr>
            <a:grpSpLocks/>
          </p:cNvGrpSpPr>
          <p:nvPr/>
        </p:nvGrpSpPr>
        <p:grpSpPr bwMode="auto">
          <a:xfrm>
            <a:off x="6508751" y="3143322"/>
            <a:ext cx="992188" cy="865188"/>
            <a:chOff x="4123" y="1164"/>
            <a:chExt cx="1043" cy="545"/>
          </a:xfrm>
        </p:grpSpPr>
        <p:sp>
          <p:nvSpPr>
            <p:cNvPr id="190507" name="Rectangle 43"/>
            <p:cNvSpPr>
              <a:spLocks noChangeArrowheads="1"/>
            </p:cNvSpPr>
            <p:nvPr/>
          </p:nvSpPr>
          <p:spPr bwMode="auto">
            <a:xfrm>
              <a:off x="4123" y="1164"/>
              <a:ext cx="1043" cy="545"/>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endParaRPr lang="en-US"/>
            </a:p>
          </p:txBody>
        </p:sp>
        <p:pic>
          <p:nvPicPr>
            <p:cNvPr id="190520" name="Picture 56" descr="KrycMurray2003"/>
            <p:cNvPicPr>
              <a:picLocks noChangeAspect="1" noChangeArrowheads="1"/>
            </p:cNvPicPr>
            <p:nvPr/>
          </p:nvPicPr>
          <p:blipFill>
            <a:blip r:embed="rId3"/>
            <a:srcRect l="32692" t="28699" r="24530" b="43497"/>
            <a:stretch>
              <a:fillRect/>
            </a:stretch>
          </p:blipFill>
          <p:spPr bwMode="auto">
            <a:xfrm>
              <a:off x="4133" y="1237"/>
              <a:ext cx="1001" cy="404"/>
            </a:xfrm>
            <a:prstGeom prst="rect">
              <a:avLst/>
            </a:prstGeom>
            <a:noFill/>
          </p:spPr>
        </p:pic>
      </p:grpSp>
      <p:cxnSp>
        <p:nvCxnSpPr>
          <p:cNvPr id="190526" name="AutoShape 62"/>
          <p:cNvCxnSpPr>
            <a:cxnSpLocks noChangeShapeType="1"/>
            <a:stCxn id="190474" idx="3"/>
            <a:endCxn id="190477" idx="0"/>
          </p:cNvCxnSpPr>
          <p:nvPr/>
        </p:nvCxnSpPr>
        <p:spPr bwMode="auto">
          <a:xfrm rot="5400000">
            <a:off x="1603346" y="5414210"/>
            <a:ext cx="366772" cy="915987"/>
          </a:xfrm>
          <a:prstGeom prst="bentConnector3">
            <a:avLst>
              <a:gd name="adj1" fmla="val 50000"/>
            </a:avLst>
          </a:prstGeom>
          <a:noFill/>
          <a:ln w="9525">
            <a:solidFill>
              <a:schemeClr val="tx1"/>
            </a:solidFill>
            <a:miter lim="800000"/>
            <a:headEnd/>
            <a:tailEnd/>
          </a:ln>
        </p:spPr>
      </p:cxnSp>
      <p:cxnSp>
        <p:nvCxnSpPr>
          <p:cNvPr id="190527" name="AutoShape 63"/>
          <p:cNvCxnSpPr>
            <a:cxnSpLocks noChangeShapeType="1"/>
            <a:stCxn id="190474" idx="3"/>
            <a:endCxn id="190478" idx="0"/>
          </p:cNvCxnSpPr>
          <p:nvPr/>
        </p:nvCxnSpPr>
        <p:spPr bwMode="auto">
          <a:xfrm rot="5400000">
            <a:off x="1830359" y="5644397"/>
            <a:ext cx="369947" cy="458787"/>
          </a:xfrm>
          <a:prstGeom prst="bentConnector3">
            <a:avLst>
              <a:gd name="adj1" fmla="val 50000"/>
            </a:avLst>
          </a:prstGeom>
          <a:noFill/>
          <a:ln w="9525">
            <a:solidFill>
              <a:schemeClr val="tx1"/>
            </a:solidFill>
            <a:miter lim="800000"/>
            <a:headEnd/>
            <a:tailEnd/>
          </a:ln>
        </p:spPr>
      </p:cxnSp>
      <p:cxnSp>
        <p:nvCxnSpPr>
          <p:cNvPr id="190528" name="AutoShape 64"/>
          <p:cNvCxnSpPr>
            <a:cxnSpLocks noChangeShapeType="1"/>
            <a:stCxn id="190474" idx="3"/>
            <a:endCxn id="190479" idx="0"/>
          </p:cNvCxnSpPr>
          <p:nvPr/>
        </p:nvCxnSpPr>
        <p:spPr bwMode="auto">
          <a:xfrm rot="16200000" flipH="1">
            <a:off x="2060546" y="5872995"/>
            <a:ext cx="374709" cy="6351"/>
          </a:xfrm>
          <a:prstGeom prst="bentConnector3">
            <a:avLst>
              <a:gd name="adj1" fmla="val 50000"/>
            </a:avLst>
          </a:prstGeom>
          <a:noFill/>
          <a:ln w="9525">
            <a:solidFill>
              <a:schemeClr val="tx1"/>
            </a:solidFill>
            <a:miter lim="800000"/>
            <a:headEnd/>
            <a:tailEnd/>
          </a:ln>
        </p:spPr>
      </p:cxnSp>
      <p:cxnSp>
        <p:nvCxnSpPr>
          <p:cNvPr id="190529" name="AutoShape 65"/>
          <p:cNvCxnSpPr>
            <a:cxnSpLocks noChangeShapeType="1"/>
            <a:stCxn id="190474" idx="3"/>
            <a:endCxn id="190480" idx="0"/>
          </p:cNvCxnSpPr>
          <p:nvPr/>
        </p:nvCxnSpPr>
        <p:spPr bwMode="auto">
          <a:xfrm rot="16200000" flipH="1">
            <a:off x="2284383" y="5649159"/>
            <a:ext cx="373122" cy="452438"/>
          </a:xfrm>
          <a:prstGeom prst="bentConnector3">
            <a:avLst>
              <a:gd name="adj1" fmla="val 50000"/>
            </a:avLst>
          </a:prstGeom>
          <a:noFill/>
          <a:ln w="9525">
            <a:solidFill>
              <a:schemeClr val="tx1"/>
            </a:solidFill>
            <a:miter lim="800000"/>
            <a:headEnd/>
            <a:tailEnd/>
          </a:ln>
        </p:spPr>
      </p:cxnSp>
      <p:cxnSp>
        <p:nvCxnSpPr>
          <p:cNvPr id="190530" name="AutoShape 66"/>
          <p:cNvCxnSpPr>
            <a:cxnSpLocks noChangeShapeType="1"/>
            <a:stCxn id="190474" idx="3"/>
            <a:endCxn id="190481" idx="0"/>
          </p:cNvCxnSpPr>
          <p:nvPr/>
        </p:nvCxnSpPr>
        <p:spPr bwMode="auto">
          <a:xfrm rot="16200000" flipH="1">
            <a:off x="2515365" y="5418177"/>
            <a:ext cx="368359" cy="909638"/>
          </a:xfrm>
          <a:prstGeom prst="bentConnector3">
            <a:avLst>
              <a:gd name="adj1" fmla="val 50000"/>
            </a:avLst>
          </a:prstGeom>
          <a:noFill/>
          <a:ln w="9525">
            <a:solidFill>
              <a:schemeClr val="tx1"/>
            </a:solidFill>
            <a:miter lim="800000"/>
            <a:headEnd/>
            <a:tailEnd/>
          </a:ln>
        </p:spPr>
      </p:cxnSp>
      <p:sp>
        <p:nvSpPr>
          <p:cNvPr id="190531" name="Text Box 67"/>
          <p:cNvSpPr txBox="1">
            <a:spLocks noChangeArrowheads="1"/>
          </p:cNvSpPr>
          <p:nvPr/>
        </p:nvSpPr>
        <p:spPr bwMode="auto">
          <a:xfrm>
            <a:off x="6048375" y="6314388"/>
            <a:ext cx="2581275" cy="307777"/>
          </a:xfrm>
          <a:prstGeom prst="rect">
            <a:avLst/>
          </a:prstGeom>
          <a:noFill/>
          <a:ln w="9525">
            <a:noFill/>
            <a:miter lim="800000"/>
            <a:headEnd/>
            <a:tailEnd/>
          </a:ln>
        </p:spPr>
        <p:txBody>
          <a:bodyPr>
            <a:prstTxWarp prst="textNoShape">
              <a:avLst/>
            </a:prstTxWarp>
            <a:spAutoFit/>
          </a:bodyPr>
          <a:lstStyle/>
          <a:p>
            <a:pPr algn="ctr"/>
            <a:r>
              <a:rPr lang="en-US" sz="1400" dirty="0"/>
              <a:t>federated databases</a:t>
            </a:r>
          </a:p>
        </p:txBody>
      </p:sp>
      <p:sp>
        <p:nvSpPr>
          <p:cNvPr id="190532" name="AutoShape 68"/>
          <p:cNvSpPr>
            <a:spLocks noChangeArrowheads="1"/>
          </p:cNvSpPr>
          <p:nvPr/>
        </p:nvSpPr>
        <p:spPr bwMode="auto">
          <a:xfrm>
            <a:off x="1419225" y="3983902"/>
            <a:ext cx="1655763" cy="611187"/>
          </a:xfrm>
          <a:prstGeom prst="flowChartDecision">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400" dirty="0">
                <a:solidFill>
                  <a:schemeClr val="tx1"/>
                </a:solidFill>
              </a:rPr>
              <a:t>Search</a:t>
            </a:r>
          </a:p>
        </p:txBody>
      </p:sp>
      <p:cxnSp>
        <p:nvCxnSpPr>
          <p:cNvPr id="190533" name="AutoShape 69"/>
          <p:cNvCxnSpPr>
            <a:cxnSpLocks noChangeShapeType="1"/>
            <a:stCxn id="190532" idx="2"/>
            <a:endCxn id="190474" idx="1"/>
          </p:cNvCxnSpPr>
          <p:nvPr/>
        </p:nvCxnSpPr>
        <p:spPr bwMode="auto">
          <a:xfrm flipH="1">
            <a:off x="2244725" y="4595089"/>
            <a:ext cx="2382" cy="141182"/>
          </a:xfrm>
          <a:prstGeom prst="straightConnector1">
            <a:avLst/>
          </a:prstGeom>
          <a:noFill/>
          <a:ln w="9525">
            <a:solidFill>
              <a:schemeClr val="tx1"/>
            </a:solidFill>
            <a:round/>
            <a:headEnd/>
            <a:tailEnd/>
          </a:ln>
        </p:spPr>
      </p:cxnSp>
      <p:sp>
        <p:nvSpPr>
          <p:cNvPr id="190535" name="AutoShape 71"/>
          <p:cNvSpPr>
            <a:spLocks noChangeArrowheads="1"/>
          </p:cNvSpPr>
          <p:nvPr/>
        </p:nvSpPr>
        <p:spPr bwMode="auto">
          <a:xfrm>
            <a:off x="3796339" y="4275210"/>
            <a:ext cx="1932682" cy="763884"/>
          </a:xfrm>
          <a:prstGeom prst="flowChartDecision">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600" dirty="0">
                <a:solidFill>
                  <a:srgbClr val="FFFFFF"/>
                </a:solidFill>
              </a:rPr>
              <a:t>Search</a:t>
            </a:r>
          </a:p>
        </p:txBody>
      </p:sp>
      <p:cxnSp>
        <p:nvCxnSpPr>
          <p:cNvPr id="190536" name="AutoShape 72"/>
          <p:cNvCxnSpPr>
            <a:cxnSpLocks noChangeShapeType="1"/>
            <a:stCxn id="190535" idx="2"/>
            <a:endCxn id="190476" idx="1"/>
          </p:cNvCxnSpPr>
          <p:nvPr/>
        </p:nvCxnSpPr>
        <p:spPr bwMode="auto">
          <a:xfrm flipH="1">
            <a:off x="4761706" y="5039094"/>
            <a:ext cx="974" cy="293389"/>
          </a:xfrm>
          <a:prstGeom prst="straightConnector1">
            <a:avLst/>
          </a:prstGeom>
          <a:noFill/>
          <a:ln w="9525">
            <a:solidFill>
              <a:schemeClr val="tx1"/>
            </a:solidFill>
            <a:round/>
            <a:headEnd/>
            <a:tailEnd/>
          </a:ln>
        </p:spPr>
      </p:cxnSp>
      <p:sp>
        <p:nvSpPr>
          <p:cNvPr id="190538" name="AutoShape 74"/>
          <p:cNvSpPr>
            <a:spLocks noChangeArrowheads="1"/>
          </p:cNvSpPr>
          <p:nvPr/>
        </p:nvSpPr>
        <p:spPr bwMode="auto">
          <a:xfrm>
            <a:off x="6508751" y="4275210"/>
            <a:ext cx="1736924" cy="611187"/>
          </a:xfrm>
          <a:prstGeom prst="flowChartDecision">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600" dirty="0">
                <a:solidFill>
                  <a:srgbClr val="FFFFFF"/>
                </a:solidFill>
              </a:rPr>
              <a:t>Search</a:t>
            </a:r>
          </a:p>
        </p:txBody>
      </p:sp>
      <p:cxnSp>
        <p:nvCxnSpPr>
          <p:cNvPr id="190539" name="AutoShape 75"/>
          <p:cNvCxnSpPr>
            <a:cxnSpLocks noChangeShapeType="1"/>
            <a:stCxn id="190483" idx="1"/>
            <a:endCxn id="74" idx="3"/>
          </p:cNvCxnSpPr>
          <p:nvPr/>
        </p:nvCxnSpPr>
        <p:spPr bwMode="auto">
          <a:xfrm rot="5400000" flipH="1" flipV="1">
            <a:off x="6990442" y="5445250"/>
            <a:ext cx="152458" cy="639591"/>
          </a:xfrm>
          <a:prstGeom prst="bentConnector3">
            <a:avLst>
              <a:gd name="adj1" fmla="val 50000"/>
            </a:avLst>
          </a:prstGeom>
          <a:noFill/>
          <a:ln w="9525">
            <a:solidFill>
              <a:schemeClr val="tx1"/>
            </a:solidFill>
            <a:miter lim="800000"/>
            <a:headEnd/>
            <a:tailEnd/>
          </a:ln>
        </p:spPr>
      </p:cxnSp>
      <p:cxnSp>
        <p:nvCxnSpPr>
          <p:cNvPr id="190540" name="AutoShape 76"/>
          <p:cNvCxnSpPr>
            <a:cxnSpLocks noChangeShapeType="1"/>
            <a:stCxn id="190484" idx="1"/>
            <a:endCxn id="190538" idx="2"/>
          </p:cNvCxnSpPr>
          <p:nvPr/>
        </p:nvCxnSpPr>
        <p:spPr bwMode="auto">
          <a:xfrm rot="16200000" flipV="1">
            <a:off x="6903607" y="5360003"/>
            <a:ext cx="956466" cy="9254"/>
          </a:xfrm>
          <a:prstGeom prst="bentConnector3">
            <a:avLst>
              <a:gd name="adj1" fmla="val 50000"/>
            </a:avLst>
          </a:prstGeom>
          <a:noFill/>
          <a:ln w="9525">
            <a:solidFill>
              <a:schemeClr val="tx1"/>
            </a:solidFill>
            <a:miter lim="800000"/>
            <a:headEnd/>
            <a:tailEnd/>
          </a:ln>
        </p:spPr>
      </p:cxnSp>
      <p:cxnSp>
        <p:nvCxnSpPr>
          <p:cNvPr id="190541" name="AutoShape 77"/>
          <p:cNvCxnSpPr>
            <a:cxnSpLocks noChangeShapeType="1"/>
            <a:stCxn id="190487" idx="1"/>
            <a:endCxn id="74" idx="3"/>
          </p:cNvCxnSpPr>
          <p:nvPr/>
        </p:nvCxnSpPr>
        <p:spPr bwMode="auto">
          <a:xfrm rot="16200000" flipV="1">
            <a:off x="7610361" y="5464922"/>
            <a:ext cx="154046" cy="601834"/>
          </a:xfrm>
          <a:prstGeom prst="bentConnector3">
            <a:avLst>
              <a:gd name="adj1" fmla="val 50000"/>
            </a:avLst>
          </a:prstGeom>
          <a:noFill/>
          <a:ln w="9525">
            <a:solidFill>
              <a:schemeClr val="tx1"/>
            </a:solidFill>
            <a:miter lim="800000"/>
            <a:headEnd/>
            <a:tailEnd/>
          </a:ln>
        </p:spPr>
      </p:cxnSp>
      <p:cxnSp>
        <p:nvCxnSpPr>
          <p:cNvPr id="190544" name="AutoShape 80"/>
          <p:cNvCxnSpPr>
            <a:cxnSpLocks noChangeShapeType="1"/>
            <a:stCxn id="190532" idx="0"/>
            <a:endCxn id="190497" idx="2"/>
          </p:cNvCxnSpPr>
          <p:nvPr/>
        </p:nvCxnSpPr>
        <p:spPr bwMode="auto">
          <a:xfrm flipV="1">
            <a:off x="2247107" y="3814832"/>
            <a:ext cx="0" cy="169070"/>
          </a:xfrm>
          <a:prstGeom prst="straightConnector1">
            <a:avLst/>
          </a:prstGeom>
          <a:noFill/>
          <a:ln w="9525">
            <a:solidFill>
              <a:schemeClr val="tx1"/>
            </a:solidFill>
            <a:round/>
            <a:headEnd/>
            <a:tailEnd type="triangle" w="med" len="med"/>
          </a:ln>
        </p:spPr>
      </p:cxnSp>
      <p:cxnSp>
        <p:nvCxnSpPr>
          <p:cNvPr id="190545" name="AutoShape 81"/>
          <p:cNvCxnSpPr>
            <a:cxnSpLocks noChangeShapeType="1"/>
            <a:stCxn id="190535" idx="0"/>
            <a:endCxn id="190502" idx="2"/>
          </p:cNvCxnSpPr>
          <p:nvPr/>
        </p:nvCxnSpPr>
        <p:spPr bwMode="auto">
          <a:xfrm flipH="1" flipV="1">
            <a:off x="4757738" y="3911672"/>
            <a:ext cx="4942" cy="363538"/>
          </a:xfrm>
          <a:prstGeom prst="straightConnector1">
            <a:avLst/>
          </a:prstGeom>
          <a:noFill/>
          <a:ln w="9525">
            <a:solidFill>
              <a:schemeClr val="tx1"/>
            </a:solidFill>
            <a:round/>
            <a:headEnd/>
            <a:tailEnd type="triangle" w="med" len="med"/>
          </a:ln>
        </p:spPr>
      </p:cxnSp>
      <p:cxnSp>
        <p:nvCxnSpPr>
          <p:cNvPr id="190549" name="AutoShape 85"/>
          <p:cNvCxnSpPr>
            <a:cxnSpLocks noChangeShapeType="1"/>
            <a:stCxn id="190538" idx="0"/>
            <a:endCxn id="190507" idx="2"/>
          </p:cNvCxnSpPr>
          <p:nvPr/>
        </p:nvCxnSpPr>
        <p:spPr bwMode="auto">
          <a:xfrm rot="16200000" flipV="1">
            <a:off x="7057679" y="3955676"/>
            <a:ext cx="266700" cy="372368"/>
          </a:xfrm>
          <a:prstGeom prst="bentConnector3">
            <a:avLst>
              <a:gd name="adj1" fmla="val 50000"/>
            </a:avLst>
          </a:prstGeom>
          <a:noFill/>
          <a:ln w="9525">
            <a:solidFill>
              <a:schemeClr val="tx1"/>
            </a:solidFill>
            <a:miter lim="800000"/>
            <a:headEnd/>
            <a:tailEnd type="triangle" w="med" len="med"/>
          </a:ln>
        </p:spPr>
      </p:cxnSp>
      <p:sp>
        <p:nvSpPr>
          <p:cNvPr id="57" name="AutoShape 37"/>
          <p:cNvSpPr>
            <a:spLocks noChangeArrowheads="1"/>
          </p:cNvSpPr>
          <p:nvPr/>
        </p:nvSpPr>
        <p:spPr bwMode="auto">
          <a:xfrm>
            <a:off x="7758312" y="3181066"/>
            <a:ext cx="365125" cy="514350"/>
          </a:xfrm>
          <a:prstGeom prst="foldedCorner">
            <a:avLst>
              <a:gd name="adj" fmla="val 12500"/>
            </a:avLst>
          </a:prstGeom>
          <a:ln>
            <a:solidFill>
              <a:schemeClr val="tx2">
                <a:lumMod val="20000"/>
                <a:lumOff val="80000"/>
              </a:schemeClr>
            </a:solidFill>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solidFill>
                <a:schemeClr val="bg1"/>
              </a:solidFill>
            </a:endParaRPr>
          </a:p>
        </p:txBody>
      </p:sp>
      <p:sp>
        <p:nvSpPr>
          <p:cNvPr id="58" name="AutoShape 37"/>
          <p:cNvSpPr>
            <a:spLocks noChangeArrowheads="1"/>
          </p:cNvSpPr>
          <p:nvPr/>
        </p:nvSpPr>
        <p:spPr bwMode="auto">
          <a:xfrm>
            <a:off x="7910712" y="3333466"/>
            <a:ext cx="365125" cy="514350"/>
          </a:xfrm>
          <a:prstGeom prst="foldedCorner">
            <a:avLst>
              <a:gd name="adj" fmla="val 12500"/>
            </a:avLst>
          </a:prstGeom>
          <a:ln>
            <a:solidFill>
              <a:schemeClr val="tx2">
                <a:lumMod val="20000"/>
                <a:lumOff val="80000"/>
              </a:schemeClr>
            </a:solidFill>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solidFill>
                <a:schemeClr val="bg1"/>
              </a:solidFill>
            </a:endParaRPr>
          </a:p>
        </p:txBody>
      </p:sp>
      <p:sp>
        <p:nvSpPr>
          <p:cNvPr id="59" name="AutoShape 37"/>
          <p:cNvSpPr>
            <a:spLocks noChangeArrowheads="1"/>
          </p:cNvSpPr>
          <p:nvPr/>
        </p:nvSpPr>
        <p:spPr bwMode="auto">
          <a:xfrm>
            <a:off x="8063112" y="3485866"/>
            <a:ext cx="365125" cy="514350"/>
          </a:xfrm>
          <a:prstGeom prst="foldedCorner">
            <a:avLst>
              <a:gd name="adj" fmla="val 12500"/>
            </a:avLst>
          </a:prstGeom>
          <a:ln>
            <a:solidFill>
              <a:schemeClr val="tx2">
                <a:lumMod val="20000"/>
                <a:lumOff val="80000"/>
              </a:schemeClr>
            </a:solidFill>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solidFill>
                <a:schemeClr val="bg1"/>
              </a:solidFill>
            </a:endParaRPr>
          </a:p>
        </p:txBody>
      </p:sp>
      <p:cxnSp>
        <p:nvCxnSpPr>
          <p:cNvPr id="60" name="AutoShape 85"/>
          <p:cNvCxnSpPr>
            <a:cxnSpLocks noChangeShapeType="1"/>
            <a:stCxn id="190538" idx="0"/>
            <a:endCxn id="59" idx="2"/>
          </p:cNvCxnSpPr>
          <p:nvPr/>
        </p:nvCxnSpPr>
        <p:spPr bwMode="auto">
          <a:xfrm rot="5400000" flipH="1" flipV="1">
            <a:off x="7673947" y="3703482"/>
            <a:ext cx="274994" cy="868462"/>
          </a:xfrm>
          <a:prstGeom prst="bentConnector3">
            <a:avLst>
              <a:gd name="adj1" fmla="val 50000"/>
            </a:avLst>
          </a:prstGeom>
          <a:noFill/>
          <a:ln w="9525">
            <a:solidFill>
              <a:schemeClr val="tx1"/>
            </a:solidFill>
            <a:miter lim="800000"/>
            <a:headEnd/>
            <a:tailEnd type="triangle" w="med" len="med"/>
          </a:ln>
        </p:spPr>
      </p:cxnSp>
      <p:sp>
        <p:nvSpPr>
          <p:cNvPr id="74" name="AutoShape 10"/>
          <p:cNvSpPr>
            <a:spLocks noChangeArrowheads="1"/>
          </p:cNvSpPr>
          <p:nvPr/>
        </p:nvSpPr>
        <p:spPr bwMode="auto">
          <a:xfrm>
            <a:off x="6618117" y="5039094"/>
            <a:ext cx="1536700" cy="649722"/>
          </a:xfrm>
          <a:prstGeom prst="can">
            <a:avLst>
              <a:gd name="adj" fmla="val 25000"/>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dirty="0">
                <a:solidFill>
                  <a:srgbClr val="FFFFFF"/>
                </a:solidFill>
              </a:rPr>
              <a:t>Data</a:t>
            </a:r>
          </a:p>
        </p:txBody>
      </p:sp>
      <p:sp>
        <p:nvSpPr>
          <p:cNvPr id="4" name="Rectangle 3"/>
          <p:cNvSpPr/>
          <p:nvPr/>
        </p:nvSpPr>
        <p:spPr>
          <a:xfrm>
            <a:off x="3445282" y="1577474"/>
            <a:ext cx="2603093" cy="5000402"/>
          </a:xfrm>
          <a:prstGeom prst="rect">
            <a:avLst/>
          </a:prstGeom>
          <a:noFill/>
          <a:ln w="38100" cmpd="sng"/>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062509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6" name="Slide Number Placeholder 5"/>
          <p:cNvSpPr>
            <a:spLocks noGrp="1"/>
          </p:cNvSpPr>
          <p:nvPr>
            <p:ph type="sldNum" sz="quarter" idx="10"/>
          </p:nvPr>
        </p:nvSpPr>
        <p:spPr/>
        <p:txBody>
          <a:bodyPr/>
          <a:lstStyle/>
          <a:p>
            <a:fld id="{93274E96-3714-164B-A500-F75FF1E388F5}" type="slidenum">
              <a:rPr lang="en-US" smtClean="0"/>
              <a:pPr/>
              <a:t>7</a:t>
            </a:fld>
            <a:endParaRPr lang="en-US"/>
          </a:p>
        </p:txBody>
      </p:sp>
      <p:sp>
        <p:nvSpPr>
          <p:cNvPr id="4" name="Date Placeholder 3"/>
          <p:cNvSpPr>
            <a:spLocks noGrp="1"/>
          </p:cNvSpPr>
          <p:nvPr>
            <p:ph type="dt" sz="half" idx="4294967295"/>
          </p:nvPr>
        </p:nvSpPr>
        <p:spPr>
          <a:xfrm>
            <a:off x="7010400" y="6356350"/>
            <a:ext cx="2133600" cy="365125"/>
          </a:xfrm>
        </p:spPr>
        <p:txBody>
          <a:bodyPr/>
          <a:lstStyle/>
          <a:p>
            <a:r>
              <a:rPr lang="en-US" smtClean="0"/>
              <a:t>7/13/11</a:t>
            </a:r>
            <a:endParaRPr lang="en-US"/>
          </a:p>
        </p:txBody>
      </p:sp>
      <p:sp>
        <p:nvSpPr>
          <p:cNvPr id="8" name="Folded Corner 7"/>
          <p:cNvSpPr/>
          <p:nvPr/>
        </p:nvSpPr>
        <p:spPr>
          <a:xfrm>
            <a:off x="941138" y="2981158"/>
            <a:ext cx="1002631" cy="1229894"/>
          </a:xfrm>
          <a:prstGeom prst="foldedCorner">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Folded Corner 8"/>
          <p:cNvSpPr/>
          <p:nvPr/>
        </p:nvSpPr>
        <p:spPr>
          <a:xfrm>
            <a:off x="1093538" y="3133558"/>
            <a:ext cx="1002631" cy="1229894"/>
          </a:xfrm>
          <a:prstGeom prst="foldedCorner">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Folded Corner 9"/>
          <p:cNvSpPr/>
          <p:nvPr/>
        </p:nvSpPr>
        <p:spPr>
          <a:xfrm>
            <a:off x="1245938" y="3285958"/>
            <a:ext cx="1002631" cy="1229894"/>
          </a:xfrm>
          <a:prstGeom prst="foldedCorner">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Folded Corner 10"/>
          <p:cNvSpPr/>
          <p:nvPr/>
        </p:nvSpPr>
        <p:spPr>
          <a:xfrm>
            <a:off x="1398338" y="3438358"/>
            <a:ext cx="1002631" cy="1229894"/>
          </a:xfrm>
          <a:prstGeom prst="foldedCorner">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Folded Corner 11"/>
          <p:cNvSpPr/>
          <p:nvPr/>
        </p:nvSpPr>
        <p:spPr>
          <a:xfrm>
            <a:off x="1550738" y="3590758"/>
            <a:ext cx="1002631" cy="1229894"/>
          </a:xfrm>
          <a:prstGeom prst="foldedCorner">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Data</a:t>
            </a:r>
            <a:endParaRPr lang="en-US" dirty="0"/>
          </a:p>
        </p:txBody>
      </p:sp>
      <p:pic>
        <p:nvPicPr>
          <p:cNvPr id="13" name="Picture 12" descr="Data_Entry.gif"/>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542630" y="2876884"/>
            <a:ext cx="1951789" cy="1951789"/>
          </a:xfrm>
          <a:prstGeom prst="rect">
            <a:avLst/>
          </a:prstGeom>
        </p:spPr>
      </p:pic>
      <p:sp>
        <p:nvSpPr>
          <p:cNvPr id="14" name="Can 13"/>
          <p:cNvSpPr/>
          <p:nvPr/>
        </p:nvSpPr>
        <p:spPr>
          <a:xfrm>
            <a:off x="6651812" y="2876884"/>
            <a:ext cx="1709551" cy="1943768"/>
          </a:xfrm>
          <a:prstGeom prst="ca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Synthesis Database</a:t>
            </a:r>
            <a:endParaRPr lang="en-US" dirty="0"/>
          </a:p>
        </p:txBody>
      </p:sp>
      <p:sp>
        <p:nvSpPr>
          <p:cNvPr id="15" name="Right Arrow 14"/>
          <p:cNvSpPr/>
          <p:nvPr/>
        </p:nvSpPr>
        <p:spPr>
          <a:xfrm>
            <a:off x="2860842" y="3970421"/>
            <a:ext cx="815474" cy="2406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ight Arrow 15"/>
          <p:cNvSpPr/>
          <p:nvPr/>
        </p:nvSpPr>
        <p:spPr>
          <a:xfrm>
            <a:off x="5606715" y="4002505"/>
            <a:ext cx="815474" cy="2406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5912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Quality Data: Geochemistry</a:t>
            </a:r>
            <a:endParaRPr lang="en-US" dirty="0"/>
          </a:p>
        </p:txBody>
      </p:sp>
      <p:sp>
        <p:nvSpPr>
          <p:cNvPr id="8" name="Content Placeholder 7"/>
          <p:cNvSpPr>
            <a:spLocks noGrp="1"/>
          </p:cNvSpPr>
          <p:nvPr>
            <p:ph sz="half" idx="1"/>
          </p:nvPr>
        </p:nvSpPr>
        <p:spPr>
          <a:xfrm>
            <a:off x="836863" y="2547664"/>
            <a:ext cx="3566160" cy="3303681"/>
          </a:xfrm>
        </p:spPr>
        <p:txBody>
          <a:bodyPr>
            <a:normAutofit fontScale="92500" lnSpcReduction="10000"/>
          </a:bodyPr>
          <a:lstStyle/>
          <a:p>
            <a:r>
              <a:rPr lang="en-US" sz="2400" dirty="0" smtClean="0">
                <a:solidFill>
                  <a:schemeClr val="accent3">
                    <a:lumMod val="75000"/>
                  </a:schemeClr>
                </a:solidFill>
              </a:rPr>
              <a:t>Sample Metadata </a:t>
            </a:r>
          </a:p>
          <a:p>
            <a:pPr lvl="1"/>
            <a:r>
              <a:rPr lang="en-US" sz="2200" b="0" dirty="0" smtClean="0"/>
              <a:t>Unique identifier</a:t>
            </a:r>
          </a:p>
          <a:p>
            <a:pPr lvl="1"/>
            <a:r>
              <a:rPr lang="en-US" sz="2200" b="1" dirty="0" err="1" smtClean="0">
                <a:solidFill>
                  <a:schemeClr val="accent1">
                    <a:lumMod val="75000"/>
                  </a:schemeClr>
                </a:solidFill>
              </a:rPr>
              <a:t>Lat</a:t>
            </a:r>
            <a:r>
              <a:rPr lang="en-US" sz="2200" b="1" dirty="0" smtClean="0">
                <a:solidFill>
                  <a:schemeClr val="accent1">
                    <a:lumMod val="75000"/>
                  </a:schemeClr>
                </a:solidFill>
              </a:rPr>
              <a:t>/long</a:t>
            </a:r>
          </a:p>
          <a:p>
            <a:pPr lvl="1"/>
            <a:r>
              <a:rPr lang="en-US" sz="2200" b="1" dirty="0" smtClean="0">
                <a:solidFill>
                  <a:schemeClr val="accent1">
                    <a:lumMod val="75000"/>
                  </a:schemeClr>
                </a:solidFill>
              </a:rPr>
              <a:t>Lithology</a:t>
            </a:r>
          </a:p>
          <a:p>
            <a:pPr lvl="1"/>
            <a:r>
              <a:rPr lang="en-US" sz="2200" b="0" dirty="0" smtClean="0"/>
              <a:t>Age</a:t>
            </a:r>
          </a:p>
          <a:p>
            <a:pPr lvl="1"/>
            <a:r>
              <a:rPr lang="en-US" sz="2200" b="1" dirty="0">
                <a:solidFill>
                  <a:schemeClr val="accent1">
                    <a:lumMod val="75000"/>
                  </a:schemeClr>
                </a:solidFill>
              </a:rPr>
              <a:t>Depth in core</a:t>
            </a:r>
          </a:p>
        </p:txBody>
      </p:sp>
      <p:sp>
        <p:nvSpPr>
          <p:cNvPr id="9" name="Content Placeholder 8"/>
          <p:cNvSpPr>
            <a:spLocks noGrp="1"/>
          </p:cNvSpPr>
          <p:nvPr>
            <p:ph sz="half" idx="2"/>
          </p:nvPr>
        </p:nvSpPr>
        <p:spPr>
          <a:xfrm>
            <a:off x="4866797" y="2547664"/>
            <a:ext cx="3566160" cy="3303682"/>
          </a:xfrm>
        </p:spPr>
        <p:txBody>
          <a:bodyPr>
            <a:normAutofit fontScale="92500" lnSpcReduction="10000"/>
          </a:bodyPr>
          <a:lstStyle/>
          <a:p>
            <a:r>
              <a:rPr lang="en-US" sz="2400" dirty="0" smtClean="0">
                <a:solidFill>
                  <a:srgbClr val="67627F"/>
                </a:solidFill>
              </a:rPr>
              <a:t>Data Quality Metadata</a:t>
            </a:r>
          </a:p>
          <a:p>
            <a:pPr lvl="1"/>
            <a:r>
              <a:rPr lang="en-US" sz="2200" b="1" dirty="0">
                <a:solidFill>
                  <a:schemeClr val="accent1">
                    <a:lumMod val="75000"/>
                  </a:schemeClr>
                </a:solidFill>
              </a:rPr>
              <a:t>Technique</a:t>
            </a:r>
          </a:p>
          <a:p>
            <a:pPr lvl="1"/>
            <a:r>
              <a:rPr lang="en-US" sz="2200" b="0" dirty="0" smtClean="0"/>
              <a:t>Instrument</a:t>
            </a:r>
          </a:p>
          <a:p>
            <a:pPr lvl="1"/>
            <a:r>
              <a:rPr lang="en-US" sz="2200" b="1" dirty="0">
                <a:solidFill>
                  <a:schemeClr val="accent1">
                    <a:lumMod val="75000"/>
                  </a:schemeClr>
                </a:solidFill>
              </a:rPr>
              <a:t>Lab</a:t>
            </a:r>
          </a:p>
          <a:p>
            <a:pPr lvl="1"/>
            <a:r>
              <a:rPr lang="en-US" sz="2200" b="1" dirty="0">
                <a:solidFill>
                  <a:schemeClr val="accent1">
                    <a:lumMod val="75000"/>
                  </a:schemeClr>
                </a:solidFill>
              </a:rPr>
              <a:t>Reference material measurement</a:t>
            </a:r>
          </a:p>
          <a:p>
            <a:pPr lvl="1"/>
            <a:r>
              <a:rPr lang="en-US" sz="2200" b="0" dirty="0" smtClean="0"/>
              <a:t>Correction procedure</a:t>
            </a:r>
          </a:p>
          <a:p>
            <a:pPr lvl="1"/>
            <a:r>
              <a:rPr lang="en-US" sz="2200" b="0" dirty="0" smtClean="0"/>
              <a:t>Instrument settings</a:t>
            </a:r>
            <a:endParaRPr lang="en-US" sz="2200" b="0" dirty="0"/>
          </a:p>
        </p:txBody>
      </p:sp>
      <p:sp>
        <p:nvSpPr>
          <p:cNvPr id="6" name="Slide Number Placeholder 5"/>
          <p:cNvSpPr>
            <a:spLocks noGrp="1"/>
          </p:cNvSpPr>
          <p:nvPr>
            <p:ph type="sldNum" sz="quarter" idx="10"/>
          </p:nvPr>
        </p:nvSpPr>
        <p:spPr/>
        <p:txBody>
          <a:bodyPr/>
          <a:lstStyle/>
          <a:p>
            <a:fld id="{93274E96-3714-164B-A500-F75FF1E388F5}" type="slidenum">
              <a:rPr lang="en-US" smtClean="0"/>
              <a:pPr/>
              <a:t>8</a:t>
            </a:fld>
            <a:endParaRPr lang="en-US"/>
          </a:p>
        </p:txBody>
      </p:sp>
      <p:sp>
        <p:nvSpPr>
          <p:cNvPr id="4" name="Date Placeholder 3"/>
          <p:cNvSpPr>
            <a:spLocks noGrp="1"/>
          </p:cNvSpPr>
          <p:nvPr>
            <p:ph type="dt" sz="half" idx="4294967295"/>
          </p:nvPr>
        </p:nvSpPr>
        <p:spPr>
          <a:xfrm>
            <a:off x="6729663" y="5930721"/>
            <a:ext cx="2133600" cy="365125"/>
          </a:xfrm>
        </p:spPr>
        <p:txBody>
          <a:bodyPr/>
          <a:lstStyle/>
          <a:p>
            <a:r>
              <a:rPr lang="en-US" smtClean="0"/>
              <a:t>7/13/11</a:t>
            </a:r>
            <a:endParaRPr lang="en-US"/>
          </a:p>
        </p:txBody>
      </p:sp>
    </p:spTree>
    <p:extLst>
      <p:ext uri="{BB962C8B-B14F-4D97-AF65-F5344CB8AC3E}">
        <p14:creationId xmlns:p14="http://schemas.microsoft.com/office/powerpoint/2010/main" val="817425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bad metadata</a:t>
            </a:r>
            <a:endParaRPr lang="en-US" dirty="0"/>
          </a:p>
        </p:txBody>
      </p:sp>
      <p:sp>
        <p:nvSpPr>
          <p:cNvPr id="4" name="Text Placeholder 3"/>
          <p:cNvSpPr>
            <a:spLocks noGrp="1"/>
          </p:cNvSpPr>
          <p:nvPr>
            <p:ph type="body" sz="half" idx="4294967295"/>
          </p:nvPr>
        </p:nvSpPr>
        <p:spPr>
          <a:xfrm>
            <a:off x="0" y="1728788"/>
            <a:ext cx="2468563" cy="4572000"/>
          </a:xfrm>
        </p:spPr>
        <p:txBody>
          <a:bodyPr>
            <a:normAutofit/>
          </a:bodyPr>
          <a:lstStyle/>
          <a:p>
            <a:r>
              <a:rPr lang="en-US" sz="2400" dirty="0" smtClean="0"/>
              <a:t>TAS diagram of samples in EarthChem classified as </a:t>
            </a:r>
            <a:r>
              <a:rPr lang="en-US" sz="2400" b="1" i="1" dirty="0" err="1" smtClean="0"/>
              <a:t>rhyolite</a:t>
            </a:r>
            <a:r>
              <a:rPr lang="en-US" sz="2400" b="1" i="1" dirty="0" smtClean="0"/>
              <a:t> </a:t>
            </a:r>
            <a:r>
              <a:rPr lang="en-US" sz="2400" dirty="0" smtClean="0"/>
              <a:t>in the original data source</a:t>
            </a:r>
            <a:endParaRPr lang="en-US" sz="2400" dirty="0"/>
          </a:p>
        </p:txBody>
      </p:sp>
      <p:pic>
        <p:nvPicPr>
          <p:cNvPr id="5" name="Picture Placeholder 4" descr="tas-plot-ec-1260222628.png"/>
          <p:cNvPicPr>
            <a:picLocks noGrp="1" noChangeAspect="1"/>
          </p:cNvPicPr>
          <p:nvPr>
            <p:ph sz="half" idx="4294967295"/>
          </p:nvPr>
        </p:nvPicPr>
        <p:blipFill>
          <a:blip r:embed="rId2"/>
          <a:srcRect t="-4398" b="-4398"/>
          <a:stretch>
            <a:fillRect/>
          </a:stretch>
        </p:blipFill>
        <p:spPr>
          <a:xfrm>
            <a:off x="3082591" y="1728788"/>
            <a:ext cx="5673725" cy="4729163"/>
          </a:xfrm>
        </p:spPr>
      </p:pic>
      <p:sp>
        <p:nvSpPr>
          <p:cNvPr id="3" name="Freeform 2"/>
          <p:cNvSpPr/>
          <p:nvPr/>
        </p:nvSpPr>
        <p:spPr>
          <a:xfrm>
            <a:off x="7031789" y="2473158"/>
            <a:ext cx="1844843" cy="3475789"/>
          </a:xfrm>
          <a:custGeom>
            <a:avLst/>
            <a:gdLst>
              <a:gd name="connsiteX0" fmla="*/ 0 w 1844843"/>
              <a:gd name="connsiteY0" fmla="*/ 0 h 3475789"/>
              <a:gd name="connsiteX1" fmla="*/ 26737 w 1844843"/>
              <a:gd name="connsiteY1" fmla="*/ 1804737 h 3475789"/>
              <a:gd name="connsiteX2" fmla="*/ 909053 w 1844843"/>
              <a:gd name="connsiteY2" fmla="*/ 3475789 h 3475789"/>
              <a:gd name="connsiteX3" fmla="*/ 1844843 w 1844843"/>
              <a:gd name="connsiteY3" fmla="*/ 3475789 h 3475789"/>
              <a:gd name="connsiteX4" fmla="*/ 1764632 w 1844843"/>
              <a:gd name="connsiteY4" fmla="*/ 1189789 h 3475789"/>
              <a:gd name="connsiteX5" fmla="*/ 0 w 1844843"/>
              <a:gd name="connsiteY5" fmla="*/ 0 h 347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44843" h="3475789">
                <a:moveTo>
                  <a:pt x="0" y="0"/>
                </a:moveTo>
                <a:lnTo>
                  <a:pt x="26737" y="1804737"/>
                </a:lnTo>
                <a:lnTo>
                  <a:pt x="909053" y="3475789"/>
                </a:lnTo>
                <a:lnTo>
                  <a:pt x="1844843" y="3475789"/>
                </a:lnTo>
                <a:lnTo>
                  <a:pt x="1764632" y="1189789"/>
                </a:lnTo>
                <a:lnTo>
                  <a:pt x="0" y="0"/>
                </a:lnTo>
                <a:close/>
              </a:path>
            </a:pathLst>
          </a:custGeom>
          <a:solidFill>
            <a:schemeClr val="accent1">
              <a:shade val="80000"/>
              <a:alpha val="22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64592" y="1465553"/>
            <a:ext cx="2525150" cy="978408"/>
          </a:xfrm>
        </p:spPr>
        <p:txBody>
          <a:bodyPr/>
          <a:lstStyle/>
          <a:p>
            <a:r>
              <a:rPr lang="en-US" smtClean="0"/>
              <a:t>missing metadata</a:t>
            </a:r>
            <a:endParaRPr lang="en-US" dirty="0"/>
          </a:p>
        </p:txBody>
      </p:sp>
      <p:sp>
        <p:nvSpPr>
          <p:cNvPr id="10" name="Text Placeholder 9"/>
          <p:cNvSpPr>
            <a:spLocks noGrp="1"/>
          </p:cNvSpPr>
          <p:nvPr>
            <p:ph type="body" sz="half" idx="2"/>
          </p:nvPr>
        </p:nvSpPr>
        <p:spPr>
          <a:xfrm>
            <a:off x="164592" y="3038321"/>
            <a:ext cx="2468880" cy="2014942"/>
          </a:xfrm>
        </p:spPr>
        <p:txBody>
          <a:bodyPr/>
          <a:lstStyle/>
          <a:p>
            <a:r>
              <a:rPr lang="en-US" dirty="0" smtClean="0"/>
              <a:t>Percentage of publications that lists geospatial coordinates for sample locations</a:t>
            </a:r>
          </a:p>
          <a:p>
            <a:endParaRPr lang="en-US" dirty="0" smtClean="0"/>
          </a:p>
          <a:p>
            <a:r>
              <a:rPr lang="en-US" dirty="0" smtClean="0"/>
              <a:t>Example: Journal of Petrology </a:t>
            </a:r>
          </a:p>
          <a:p>
            <a:endParaRPr lang="en-US" dirty="0"/>
          </a:p>
        </p:txBody>
      </p:sp>
      <p:graphicFrame>
        <p:nvGraphicFramePr>
          <p:cNvPr id="11" name="Picture Placeholder 10"/>
          <p:cNvGraphicFramePr>
            <a:graphicFrameLocks noGrp="1"/>
          </p:cNvGraphicFramePr>
          <p:nvPr>
            <p:ph type="pic" idx="4294967295"/>
            <p:extLst>
              <p:ext uri="{D42A27DB-BD31-4B8C-83A1-F6EECF244321}">
                <p14:modId xmlns:p14="http://schemas.microsoft.com/office/powerpoint/2010/main" val="4107492309"/>
              </p:ext>
            </p:extLst>
          </p:nvPr>
        </p:nvGraphicFramePr>
        <p:xfrm>
          <a:off x="2895600" y="927100"/>
          <a:ext cx="6248400" cy="5373688"/>
        </p:xfrm>
        <a:graphic>
          <a:graphicData uri="http://schemas.openxmlformats.org/drawingml/2006/chart">
            <c:chart xmlns:c="http://schemas.openxmlformats.org/drawingml/2006/chart" xmlns:r="http://schemas.openxmlformats.org/officeDocument/2006/relationships" r:id="rId2"/>
          </a:graphicData>
        </a:graphic>
      </p:graphicFrame>
      <p:sp>
        <p:nvSpPr>
          <p:cNvPr id="12" name="TextBox 11"/>
          <p:cNvSpPr txBox="1"/>
          <p:nvPr/>
        </p:nvSpPr>
        <p:spPr>
          <a:xfrm>
            <a:off x="4356100" y="3987800"/>
            <a:ext cx="1123425" cy="707886"/>
          </a:xfrm>
          <a:prstGeom prst="rect">
            <a:avLst/>
          </a:prstGeom>
          <a:noFill/>
        </p:spPr>
        <p:txBody>
          <a:bodyPr wrap="none" rtlCol="0">
            <a:spAutoFit/>
          </a:bodyPr>
          <a:lstStyle/>
          <a:p>
            <a:r>
              <a:rPr lang="en-US" sz="4000" dirty="0" smtClean="0"/>
              <a:t>28%</a:t>
            </a:r>
            <a:endParaRPr lang="en-US" sz="4000" dirty="0"/>
          </a:p>
        </p:txBody>
      </p:sp>
      <p:sp>
        <p:nvSpPr>
          <p:cNvPr id="13" name="TextBox 12"/>
          <p:cNvSpPr txBox="1"/>
          <p:nvPr/>
        </p:nvSpPr>
        <p:spPr>
          <a:xfrm>
            <a:off x="7200900" y="2197100"/>
            <a:ext cx="1108647" cy="707886"/>
          </a:xfrm>
          <a:prstGeom prst="rect">
            <a:avLst/>
          </a:prstGeom>
          <a:noFill/>
        </p:spPr>
        <p:txBody>
          <a:bodyPr wrap="none" rtlCol="0">
            <a:spAutoFit/>
          </a:bodyPr>
          <a:lstStyle/>
          <a:p>
            <a:r>
              <a:rPr lang="en-US" sz="4000" dirty="0" smtClean="0"/>
              <a:t>54%</a:t>
            </a:r>
            <a:endParaRPr lang="en-US" sz="4000"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smtClean="0"/>
              <a:t>Lab Bias</a:t>
            </a:r>
            <a:endParaRPr lang="en-US" sz="2800" dirty="0"/>
          </a:p>
        </p:txBody>
      </p:sp>
      <p:sp>
        <p:nvSpPr>
          <p:cNvPr id="3" name="Text Placeholder 2"/>
          <p:cNvSpPr>
            <a:spLocks noGrp="1"/>
          </p:cNvSpPr>
          <p:nvPr>
            <p:ph type="body" sz="half" idx="2"/>
          </p:nvPr>
        </p:nvSpPr>
        <p:spPr/>
        <p:txBody>
          <a:bodyPr/>
          <a:lstStyle/>
          <a:p>
            <a:endParaRPr lang="en-US"/>
          </a:p>
        </p:txBody>
      </p:sp>
      <p:sp>
        <p:nvSpPr>
          <p:cNvPr id="4" name="Date Placeholder 3"/>
          <p:cNvSpPr>
            <a:spLocks noGrp="1"/>
          </p:cNvSpPr>
          <p:nvPr>
            <p:ph type="dt" sz="half" idx="10"/>
          </p:nvPr>
        </p:nvSpPr>
        <p:spPr/>
        <p:txBody>
          <a:bodyPr/>
          <a:lstStyle/>
          <a:p>
            <a:fld id="{AFBFA485-56A9-4948-9C75-110B768E9005}" type="datetimeFigureOut">
              <a:rPr lang="en-US" smtClean="0"/>
              <a:pPr/>
              <a:t>7/18/11</a:t>
            </a:fld>
            <a:endParaRPr lang="en-US"/>
          </a:p>
        </p:txBody>
      </p:sp>
      <p:sp>
        <p:nvSpPr>
          <p:cNvPr id="5" name="Slide Number Placeholder 4"/>
          <p:cNvSpPr>
            <a:spLocks noGrp="1"/>
          </p:cNvSpPr>
          <p:nvPr>
            <p:ph type="sldNum" sz="quarter" idx="12"/>
          </p:nvPr>
        </p:nvSpPr>
        <p:spPr/>
        <p:txBody>
          <a:bodyPr/>
          <a:lstStyle/>
          <a:p>
            <a:fld id="{93274E96-3714-164B-A500-F75FF1E388F5}" type="slidenum">
              <a:rPr lang="en-US" smtClean="0"/>
              <a:pPr/>
              <a:t>11</a:t>
            </a:fld>
            <a:endParaRPr lang="en-US"/>
          </a:p>
        </p:txBody>
      </p:sp>
      <p:pic>
        <p:nvPicPr>
          <p:cNvPr id="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1737" y="1018674"/>
            <a:ext cx="5262398" cy="4983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82842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raub_Datatable.tiff"/>
          <p:cNvPicPr>
            <a:picLocks noChangeAspect="1"/>
          </p:cNvPicPr>
          <p:nvPr/>
        </p:nvPicPr>
        <p:blipFill>
          <a:blip r:embed="rId2"/>
          <a:stretch>
            <a:fillRect/>
          </a:stretch>
        </p:blipFill>
        <p:spPr>
          <a:xfrm>
            <a:off x="590142" y="314934"/>
            <a:ext cx="7984497" cy="613258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5323000" y="106444"/>
            <a:ext cx="184666" cy="262888"/>
          </a:xfrm>
          <a:prstGeom prst="rect">
            <a:avLst/>
          </a:prstGeom>
          <a:noFill/>
        </p:spPr>
        <p:txBody>
          <a:bodyPr wrap="square" rtlCol="0">
            <a:spAutoFit/>
          </a:bodyPr>
          <a:lstStyle/>
          <a:p>
            <a:endParaRPr lang="en-US" dirty="0"/>
          </a:p>
        </p:txBody>
      </p:sp>
      <p:pic>
        <p:nvPicPr>
          <p:cNvPr id="17" name="Picture 16" descr="Straub_Methodsgraph.tiff"/>
          <p:cNvPicPr>
            <a:picLocks noChangeAspect="1"/>
          </p:cNvPicPr>
          <p:nvPr/>
        </p:nvPicPr>
        <p:blipFill>
          <a:blip r:embed="rId2"/>
          <a:srcRect l="3185" t="1530"/>
          <a:stretch>
            <a:fillRect/>
          </a:stretch>
        </p:blipFill>
        <p:spPr>
          <a:xfrm>
            <a:off x="2753825" y="2185734"/>
            <a:ext cx="3057513" cy="3200272"/>
          </a:xfrm>
          <a:prstGeom prst="rect">
            <a:avLst/>
          </a:prstGeom>
        </p:spPr>
      </p:pic>
      <p:sp>
        <p:nvSpPr>
          <p:cNvPr id="51" name="Title 50"/>
          <p:cNvSpPr>
            <a:spLocks noGrp="1"/>
          </p:cNvSpPr>
          <p:nvPr>
            <p:ph type="title"/>
          </p:nvPr>
        </p:nvSpPr>
        <p:spPr/>
        <p:txBody>
          <a:bodyPr/>
          <a:lstStyle/>
          <a:p>
            <a:pPr algn="r"/>
            <a:r>
              <a:rPr lang="en-US" dirty="0" smtClean="0"/>
              <a:t>data formatting</a:t>
            </a:r>
            <a:endParaRPr lang="en-US" dirty="0"/>
          </a:p>
        </p:txBody>
      </p:sp>
      <p:sp>
        <p:nvSpPr>
          <p:cNvPr id="52" name="TextBox 51"/>
          <p:cNvSpPr txBox="1"/>
          <p:nvPr/>
        </p:nvSpPr>
        <p:spPr>
          <a:xfrm>
            <a:off x="2352772" y="5811127"/>
            <a:ext cx="4224491" cy="461665"/>
          </a:xfrm>
          <a:prstGeom prst="rect">
            <a:avLst/>
          </a:prstGeom>
          <a:noFill/>
        </p:spPr>
        <p:txBody>
          <a:bodyPr wrap="square" rtlCol="0">
            <a:spAutoFit/>
          </a:bodyPr>
          <a:lstStyle/>
          <a:p>
            <a:r>
              <a:rPr lang="en-US" sz="2400" dirty="0" smtClean="0"/>
              <a:t>data table in publication</a:t>
            </a:r>
            <a:endParaRPr lang="en-US" sz="2400"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2019" y="144362"/>
            <a:ext cx="1355723" cy="903525"/>
          </a:xfrm>
          <a:prstGeom prst="rect">
            <a:avLst/>
          </a:prstGeom>
          <a:solidFill>
            <a:srgbClr val="99CC0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ICP-ES</a:t>
            </a:r>
          </a:p>
          <a:p>
            <a:pPr algn="ctr"/>
            <a:r>
              <a:rPr lang="en-US" dirty="0" smtClean="0">
                <a:solidFill>
                  <a:srgbClr val="000000"/>
                </a:solidFill>
              </a:rPr>
              <a:t>Lab 1</a:t>
            </a:r>
            <a:endParaRPr lang="en-US" dirty="0">
              <a:solidFill>
                <a:srgbClr val="000000"/>
              </a:solidFill>
            </a:endParaRPr>
          </a:p>
        </p:txBody>
      </p:sp>
      <p:sp>
        <p:nvSpPr>
          <p:cNvPr id="6" name="Rectangle 5"/>
          <p:cNvSpPr/>
          <p:nvPr/>
        </p:nvSpPr>
        <p:spPr>
          <a:xfrm>
            <a:off x="312019" y="2854937"/>
            <a:ext cx="1355723" cy="903525"/>
          </a:xfrm>
          <a:prstGeom prst="rect">
            <a:avLst/>
          </a:prstGeom>
          <a:solidFill>
            <a:srgbClr val="FFCC0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ICP-MS</a:t>
            </a:r>
          </a:p>
          <a:p>
            <a:pPr algn="ctr"/>
            <a:r>
              <a:rPr lang="en-US" dirty="0" smtClean="0">
                <a:solidFill>
                  <a:srgbClr val="000000"/>
                </a:solidFill>
              </a:rPr>
              <a:t>Lab 4</a:t>
            </a:r>
            <a:endParaRPr lang="en-US" dirty="0">
              <a:solidFill>
                <a:srgbClr val="000000"/>
              </a:solidFill>
            </a:endParaRPr>
          </a:p>
        </p:txBody>
      </p:sp>
      <p:sp>
        <p:nvSpPr>
          <p:cNvPr id="8" name="Rectangle 7"/>
          <p:cNvSpPr/>
          <p:nvPr/>
        </p:nvSpPr>
        <p:spPr>
          <a:xfrm>
            <a:off x="312019" y="1047887"/>
            <a:ext cx="1355723" cy="903525"/>
          </a:xfrm>
          <a:prstGeom prst="rect">
            <a:avLst/>
          </a:prstGeom>
          <a:solidFill>
            <a:srgbClr val="33CCCC"/>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EMP</a:t>
            </a:r>
          </a:p>
          <a:p>
            <a:pPr algn="ctr"/>
            <a:r>
              <a:rPr lang="en-US" dirty="0" smtClean="0">
                <a:solidFill>
                  <a:srgbClr val="000000"/>
                </a:solidFill>
              </a:rPr>
              <a:t>Lab 2</a:t>
            </a:r>
            <a:endParaRPr lang="en-US" dirty="0">
              <a:solidFill>
                <a:srgbClr val="000000"/>
              </a:solidFill>
            </a:endParaRPr>
          </a:p>
        </p:txBody>
      </p:sp>
      <p:sp>
        <p:nvSpPr>
          <p:cNvPr id="12" name="Rectangle 11"/>
          <p:cNvSpPr/>
          <p:nvPr/>
        </p:nvSpPr>
        <p:spPr>
          <a:xfrm>
            <a:off x="312019" y="1951412"/>
            <a:ext cx="1355723" cy="903525"/>
          </a:xfrm>
          <a:prstGeom prst="rect">
            <a:avLst/>
          </a:prstGeom>
          <a:solidFill>
            <a:srgbClr val="FF660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chemeClr val="bg1"/>
                </a:solidFill>
              </a:rPr>
              <a:t>ICP-MS</a:t>
            </a:r>
          </a:p>
          <a:p>
            <a:pPr algn="ctr"/>
            <a:r>
              <a:rPr lang="en-US" dirty="0" smtClean="0">
                <a:solidFill>
                  <a:schemeClr val="bg1"/>
                </a:solidFill>
              </a:rPr>
              <a:t>Lab 3</a:t>
            </a:r>
            <a:endParaRPr lang="en-US" dirty="0">
              <a:solidFill>
                <a:schemeClr val="bg1"/>
              </a:solidFill>
            </a:endParaRPr>
          </a:p>
        </p:txBody>
      </p:sp>
      <p:sp>
        <p:nvSpPr>
          <p:cNvPr id="13" name="Rectangle 12"/>
          <p:cNvSpPr/>
          <p:nvPr/>
        </p:nvSpPr>
        <p:spPr>
          <a:xfrm>
            <a:off x="312019" y="4661987"/>
            <a:ext cx="1327182" cy="903525"/>
          </a:xfrm>
          <a:prstGeom prst="rect">
            <a:avLst/>
          </a:prstGeom>
          <a:solidFill>
            <a:srgbClr val="CC99FF"/>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TIMS</a:t>
            </a:r>
          </a:p>
          <a:p>
            <a:pPr algn="ctr"/>
            <a:r>
              <a:rPr lang="en-US" dirty="0" smtClean="0">
                <a:solidFill>
                  <a:srgbClr val="000000"/>
                </a:solidFill>
              </a:rPr>
              <a:t>Lab 6</a:t>
            </a:r>
            <a:endParaRPr lang="en-US" dirty="0">
              <a:solidFill>
                <a:srgbClr val="000000"/>
              </a:solidFill>
            </a:endParaRPr>
          </a:p>
        </p:txBody>
      </p:sp>
      <p:sp>
        <p:nvSpPr>
          <p:cNvPr id="7" name="Rectangle 6"/>
          <p:cNvSpPr/>
          <p:nvPr/>
        </p:nvSpPr>
        <p:spPr>
          <a:xfrm>
            <a:off x="312019" y="3758462"/>
            <a:ext cx="1355723" cy="903525"/>
          </a:xfrm>
          <a:prstGeom prst="rect">
            <a:avLst/>
          </a:prstGeom>
          <a:solidFill>
            <a:srgbClr val="80000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FFFFFF"/>
                </a:solidFill>
              </a:rPr>
              <a:t>La ICP-MS</a:t>
            </a:r>
          </a:p>
          <a:p>
            <a:pPr algn="ctr"/>
            <a:r>
              <a:rPr lang="en-US" dirty="0" smtClean="0">
                <a:solidFill>
                  <a:srgbClr val="FFFFFF"/>
                </a:solidFill>
              </a:rPr>
              <a:t>Lab 5</a:t>
            </a:r>
            <a:endParaRPr lang="en-US" dirty="0">
              <a:solidFill>
                <a:srgbClr val="FFFFFF"/>
              </a:solidFill>
            </a:endParaRPr>
          </a:p>
        </p:txBody>
      </p:sp>
      <p:sp>
        <p:nvSpPr>
          <p:cNvPr id="9" name="Rectangle 8"/>
          <p:cNvSpPr/>
          <p:nvPr/>
        </p:nvSpPr>
        <p:spPr>
          <a:xfrm>
            <a:off x="312019" y="5565512"/>
            <a:ext cx="1327182" cy="903525"/>
          </a:xfrm>
          <a:prstGeom prst="rect">
            <a:avLst/>
          </a:prstGeom>
          <a:solidFill>
            <a:srgbClr val="F20884"/>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TIMS</a:t>
            </a:r>
          </a:p>
          <a:p>
            <a:pPr algn="ctr"/>
            <a:r>
              <a:rPr lang="en-US" dirty="0" smtClean="0">
                <a:solidFill>
                  <a:srgbClr val="000000"/>
                </a:solidFill>
              </a:rPr>
              <a:t>Lab 7</a:t>
            </a:r>
            <a:endParaRPr lang="en-US" dirty="0">
              <a:solidFill>
                <a:srgbClr val="000000"/>
              </a:solidFill>
            </a:endParaRPr>
          </a:p>
        </p:txBody>
      </p:sp>
      <p:sp>
        <p:nvSpPr>
          <p:cNvPr id="16" name="TextBox 15"/>
          <p:cNvSpPr txBox="1"/>
          <p:nvPr/>
        </p:nvSpPr>
        <p:spPr>
          <a:xfrm>
            <a:off x="5323000" y="106444"/>
            <a:ext cx="184666" cy="262888"/>
          </a:xfrm>
          <a:prstGeom prst="rect">
            <a:avLst/>
          </a:prstGeom>
          <a:noFill/>
        </p:spPr>
        <p:txBody>
          <a:bodyPr wrap="square" rtlCol="0">
            <a:spAutoFit/>
          </a:bodyPr>
          <a:lstStyle/>
          <a:p>
            <a:endParaRPr lang="en-US" dirty="0"/>
          </a:p>
        </p:txBody>
      </p:sp>
      <p:pic>
        <p:nvPicPr>
          <p:cNvPr id="17" name="Picture 16" descr="Straub_Methodsgraph.tiff"/>
          <p:cNvPicPr>
            <a:picLocks noChangeAspect="1"/>
          </p:cNvPicPr>
          <p:nvPr/>
        </p:nvPicPr>
        <p:blipFill>
          <a:blip r:embed="rId2"/>
          <a:srcRect l="3185" t="1530"/>
          <a:stretch>
            <a:fillRect/>
          </a:stretch>
        </p:blipFill>
        <p:spPr>
          <a:xfrm>
            <a:off x="2860772" y="1757944"/>
            <a:ext cx="3057513" cy="3200272"/>
          </a:xfrm>
          <a:prstGeom prst="rect">
            <a:avLst/>
          </a:prstGeom>
        </p:spPr>
      </p:pic>
      <p:cxnSp>
        <p:nvCxnSpPr>
          <p:cNvPr id="22" name="Straight Arrow Connector 21"/>
          <p:cNvCxnSpPr/>
          <p:nvPr/>
        </p:nvCxnSpPr>
        <p:spPr>
          <a:xfrm>
            <a:off x="1667742" y="739708"/>
            <a:ext cx="1193030" cy="1018236"/>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24" name="Straight Arrow Connector 23"/>
          <p:cNvCxnSpPr>
            <a:stCxn id="8" idx="3"/>
          </p:cNvCxnSpPr>
          <p:nvPr/>
        </p:nvCxnSpPr>
        <p:spPr>
          <a:xfrm>
            <a:off x="1667742" y="1499650"/>
            <a:ext cx="1193030" cy="803214"/>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26" name="Straight Arrow Connector 25"/>
          <p:cNvCxnSpPr>
            <a:stCxn id="12" idx="3"/>
          </p:cNvCxnSpPr>
          <p:nvPr/>
        </p:nvCxnSpPr>
        <p:spPr>
          <a:xfrm>
            <a:off x="1667742" y="2403175"/>
            <a:ext cx="1193030" cy="451762"/>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28" name="Straight Arrow Connector 27"/>
          <p:cNvCxnSpPr>
            <a:endCxn id="17" idx="1"/>
          </p:cNvCxnSpPr>
          <p:nvPr/>
        </p:nvCxnSpPr>
        <p:spPr>
          <a:xfrm>
            <a:off x="1667742" y="3307751"/>
            <a:ext cx="1193030" cy="50329"/>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30" name="Straight Arrow Connector 29"/>
          <p:cNvCxnSpPr>
            <a:stCxn id="7" idx="3"/>
          </p:cNvCxnSpPr>
          <p:nvPr/>
        </p:nvCxnSpPr>
        <p:spPr>
          <a:xfrm flipV="1">
            <a:off x="1667742" y="3758462"/>
            <a:ext cx="1193030" cy="451763"/>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32" name="Straight Arrow Connector 31"/>
          <p:cNvCxnSpPr/>
          <p:nvPr/>
        </p:nvCxnSpPr>
        <p:spPr>
          <a:xfrm flipV="1">
            <a:off x="1639201" y="4210225"/>
            <a:ext cx="1221571" cy="939817"/>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cxnSp>
        <p:nvCxnSpPr>
          <p:cNvPr id="34" name="Straight Arrow Connector 33"/>
          <p:cNvCxnSpPr>
            <a:stCxn id="9" idx="3"/>
          </p:cNvCxnSpPr>
          <p:nvPr/>
        </p:nvCxnSpPr>
        <p:spPr>
          <a:xfrm flipV="1">
            <a:off x="1639201" y="4958216"/>
            <a:ext cx="1221571" cy="1059059"/>
          </a:xfrm>
          <a:prstGeom prst="straightConnector1">
            <a:avLst/>
          </a:prstGeom>
          <a:ln>
            <a:solidFill>
              <a:schemeClr val="tx1"/>
            </a:solidFill>
            <a:tailEnd type="arrow"/>
          </a:ln>
        </p:spPr>
        <p:style>
          <a:lnRef idx="1">
            <a:schemeClr val="accent4"/>
          </a:lnRef>
          <a:fillRef idx="3">
            <a:schemeClr val="accent4"/>
          </a:fillRef>
          <a:effectRef idx="2">
            <a:schemeClr val="accent4"/>
          </a:effectRef>
          <a:fontRef idx="minor">
            <a:schemeClr val="lt1"/>
          </a:fontRef>
        </p:style>
      </p:cxnSp>
      <p:sp>
        <p:nvSpPr>
          <p:cNvPr id="51" name="Title 50"/>
          <p:cNvSpPr>
            <a:spLocks noGrp="1"/>
          </p:cNvSpPr>
          <p:nvPr>
            <p:ph type="title"/>
          </p:nvPr>
        </p:nvSpPr>
        <p:spPr>
          <a:xfrm>
            <a:off x="2846521" y="739708"/>
            <a:ext cx="6143528" cy="684213"/>
          </a:xfrm>
        </p:spPr>
        <p:txBody>
          <a:bodyPr/>
          <a:lstStyle/>
          <a:p>
            <a:r>
              <a:rPr lang="en-US" smtClean="0"/>
              <a:t>data formatting</a:t>
            </a:r>
            <a:endParaRPr lang="en-US" dirty="0"/>
          </a:p>
        </p:txBody>
      </p:sp>
      <p:sp>
        <p:nvSpPr>
          <p:cNvPr id="52" name="TextBox 51"/>
          <p:cNvSpPr txBox="1"/>
          <p:nvPr/>
        </p:nvSpPr>
        <p:spPr>
          <a:xfrm>
            <a:off x="2860772" y="5196180"/>
            <a:ext cx="3243947" cy="461665"/>
          </a:xfrm>
          <a:prstGeom prst="rect">
            <a:avLst/>
          </a:prstGeom>
          <a:noFill/>
        </p:spPr>
        <p:txBody>
          <a:bodyPr wrap="square" rtlCol="0">
            <a:spAutoFit/>
          </a:bodyPr>
          <a:lstStyle/>
          <a:p>
            <a:r>
              <a:rPr lang="en-US" sz="2400" dirty="0" smtClean="0"/>
              <a:t>data table in publication</a:t>
            </a:r>
            <a:endParaRPr lang="en-US" sz="2400" dirty="0"/>
          </a:p>
        </p:txBody>
      </p:sp>
      <p:cxnSp>
        <p:nvCxnSpPr>
          <p:cNvPr id="21" name="Straight Arrow Connector 20"/>
          <p:cNvCxnSpPr/>
          <p:nvPr/>
        </p:nvCxnSpPr>
        <p:spPr>
          <a:xfrm>
            <a:off x="1667742" y="739708"/>
            <a:ext cx="1193030" cy="1018236"/>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3" name="Straight Arrow Connector 22"/>
          <p:cNvCxnSpPr/>
          <p:nvPr/>
        </p:nvCxnSpPr>
        <p:spPr>
          <a:xfrm>
            <a:off x="1667742" y="1499650"/>
            <a:ext cx="1193030" cy="803214"/>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5" name="Straight Arrow Connector 24"/>
          <p:cNvCxnSpPr/>
          <p:nvPr/>
        </p:nvCxnSpPr>
        <p:spPr>
          <a:xfrm>
            <a:off x="1667742" y="2403175"/>
            <a:ext cx="1193030" cy="451762"/>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7" name="Straight Arrow Connector 26"/>
          <p:cNvCxnSpPr/>
          <p:nvPr/>
        </p:nvCxnSpPr>
        <p:spPr>
          <a:xfrm>
            <a:off x="1667742" y="3307751"/>
            <a:ext cx="1193030" cy="50329"/>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9" name="Straight Arrow Connector 28"/>
          <p:cNvCxnSpPr/>
          <p:nvPr/>
        </p:nvCxnSpPr>
        <p:spPr>
          <a:xfrm flipV="1">
            <a:off x="1667742" y="3758462"/>
            <a:ext cx="1193030" cy="451763"/>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1" name="Straight Arrow Connector 30"/>
          <p:cNvCxnSpPr/>
          <p:nvPr/>
        </p:nvCxnSpPr>
        <p:spPr>
          <a:xfrm flipV="1">
            <a:off x="1639201" y="4210225"/>
            <a:ext cx="1221571" cy="939817"/>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3" name="Straight Arrow Connector 32"/>
          <p:cNvCxnSpPr/>
          <p:nvPr/>
        </p:nvCxnSpPr>
        <p:spPr>
          <a:xfrm flipV="1">
            <a:off x="1639201" y="4958216"/>
            <a:ext cx="1221571" cy="1059059"/>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5" name="Straight Arrow Connector 34"/>
          <p:cNvCxnSpPr/>
          <p:nvPr/>
        </p:nvCxnSpPr>
        <p:spPr>
          <a:xfrm>
            <a:off x="1667742" y="596125"/>
            <a:ext cx="1193030" cy="170673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6" name="Straight Arrow Connector 35"/>
          <p:cNvCxnSpPr/>
          <p:nvPr/>
        </p:nvCxnSpPr>
        <p:spPr>
          <a:xfrm>
            <a:off x="1667742" y="1499650"/>
            <a:ext cx="1193030" cy="113392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7" name="Straight Arrow Connector 36"/>
          <p:cNvCxnSpPr/>
          <p:nvPr/>
        </p:nvCxnSpPr>
        <p:spPr>
          <a:xfrm>
            <a:off x="1667742" y="2403175"/>
            <a:ext cx="1193030" cy="56461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8" name="Straight Arrow Connector 37"/>
          <p:cNvCxnSpPr/>
          <p:nvPr/>
        </p:nvCxnSpPr>
        <p:spPr>
          <a:xfrm>
            <a:off x="1667742" y="3306700"/>
            <a:ext cx="1193030" cy="5138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9" name="Straight Arrow Connector 38"/>
          <p:cNvCxnSpPr/>
          <p:nvPr/>
        </p:nvCxnSpPr>
        <p:spPr>
          <a:xfrm flipV="1">
            <a:off x="1667742" y="3758462"/>
            <a:ext cx="1193030" cy="45176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0" name="Straight Arrow Connector 39"/>
          <p:cNvCxnSpPr/>
          <p:nvPr/>
        </p:nvCxnSpPr>
        <p:spPr>
          <a:xfrm flipV="1">
            <a:off x="1639201" y="4210225"/>
            <a:ext cx="1221571" cy="90352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1" name="Straight Arrow Connector 40"/>
          <p:cNvCxnSpPr/>
          <p:nvPr/>
        </p:nvCxnSpPr>
        <p:spPr>
          <a:xfrm flipV="1">
            <a:off x="1639201" y="4661987"/>
            <a:ext cx="1221571" cy="13552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2019" y="144362"/>
            <a:ext cx="1355723" cy="903525"/>
          </a:xfrm>
          <a:prstGeom prst="rect">
            <a:avLst/>
          </a:prstGeom>
          <a:solidFill>
            <a:srgbClr val="99CC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ICP-ES</a:t>
            </a:r>
          </a:p>
          <a:p>
            <a:pPr algn="ctr"/>
            <a:r>
              <a:rPr lang="en-US" dirty="0" smtClean="0">
                <a:solidFill>
                  <a:srgbClr val="000000"/>
                </a:solidFill>
              </a:rPr>
              <a:t>Lab 1</a:t>
            </a:r>
            <a:endParaRPr lang="en-US" dirty="0">
              <a:solidFill>
                <a:srgbClr val="000000"/>
              </a:solidFill>
            </a:endParaRPr>
          </a:p>
        </p:txBody>
      </p:sp>
      <p:sp>
        <p:nvSpPr>
          <p:cNvPr id="6" name="Rectangle 5"/>
          <p:cNvSpPr/>
          <p:nvPr/>
        </p:nvSpPr>
        <p:spPr>
          <a:xfrm>
            <a:off x="312019" y="2854937"/>
            <a:ext cx="1355723" cy="903525"/>
          </a:xfrm>
          <a:prstGeom prst="rect">
            <a:avLst/>
          </a:prstGeom>
          <a:solidFill>
            <a:srgbClr val="FFCC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ICP-MS</a:t>
            </a:r>
          </a:p>
          <a:p>
            <a:pPr algn="ctr"/>
            <a:r>
              <a:rPr lang="en-US" dirty="0" smtClean="0">
                <a:solidFill>
                  <a:srgbClr val="000000"/>
                </a:solidFill>
              </a:rPr>
              <a:t>Lab 4</a:t>
            </a:r>
            <a:endParaRPr lang="en-US" dirty="0">
              <a:solidFill>
                <a:srgbClr val="000000"/>
              </a:solidFill>
            </a:endParaRPr>
          </a:p>
        </p:txBody>
      </p:sp>
      <p:sp>
        <p:nvSpPr>
          <p:cNvPr id="8" name="Rectangle 7"/>
          <p:cNvSpPr/>
          <p:nvPr/>
        </p:nvSpPr>
        <p:spPr>
          <a:xfrm>
            <a:off x="312019" y="1047887"/>
            <a:ext cx="1355723" cy="903525"/>
          </a:xfrm>
          <a:prstGeom prst="rect">
            <a:avLst/>
          </a:prstGeom>
          <a:solidFill>
            <a:srgbClr val="33CC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EMP</a:t>
            </a:r>
          </a:p>
          <a:p>
            <a:pPr algn="ctr"/>
            <a:r>
              <a:rPr lang="en-US" dirty="0" smtClean="0">
                <a:solidFill>
                  <a:srgbClr val="000000"/>
                </a:solidFill>
              </a:rPr>
              <a:t>Lab 2</a:t>
            </a:r>
            <a:endParaRPr lang="en-US" dirty="0">
              <a:solidFill>
                <a:srgbClr val="000000"/>
              </a:solidFill>
            </a:endParaRPr>
          </a:p>
        </p:txBody>
      </p:sp>
      <p:sp>
        <p:nvSpPr>
          <p:cNvPr id="12" name="Rectangle 11"/>
          <p:cNvSpPr/>
          <p:nvPr/>
        </p:nvSpPr>
        <p:spPr>
          <a:xfrm>
            <a:off x="312019" y="1951412"/>
            <a:ext cx="1355723" cy="903525"/>
          </a:xfrm>
          <a:prstGeom prst="rect">
            <a:avLst/>
          </a:prstGeom>
          <a:solidFill>
            <a:srgbClr val="FF66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chemeClr val="bg1"/>
                </a:solidFill>
              </a:rPr>
              <a:t>ICP-MS</a:t>
            </a:r>
          </a:p>
          <a:p>
            <a:pPr algn="ctr"/>
            <a:r>
              <a:rPr lang="en-US" dirty="0" smtClean="0">
                <a:solidFill>
                  <a:schemeClr val="bg1"/>
                </a:solidFill>
              </a:rPr>
              <a:t>Lab 3</a:t>
            </a:r>
            <a:endParaRPr lang="en-US" dirty="0">
              <a:solidFill>
                <a:schemeClr val="bg1"/>
              </a:solidFill>
            </a:endParaRPr>
          </a:p>
        </p:txBody>
      </p:sp>
      <p:sp>
        <p:nvSpPr>
          <p:cNvPr id="13" name="Rectangle 12"/>
          <p:cNvSpPr/>
          <p:nvPr/>
        </p:nvSpPr>
        <p:spPr>
          <a:xfrm>
            <a:off x="312019" y="4661987"/>
            <a:ext cx="1327182" cy="903525"/>
          </a:xfrm>
          <a:prstGeom prst="rect">
            <a:avLst/>
          </a:prstGeom>
          <a:solidFill>
            <a:srgbClr val="CC99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TIMS</a:t>
            </a:r>
          </a:p>
          <a:p>
            <a:pPr algn="ctr"/>
            <a:r>
              <a:rPr lang="en-US" dirty="0" smtClean="0">
                <a:solidFill>
                  <a:srgbClr val="000000"/>
                </a:solidFill>
              </a:rPr>
              <a:t>Lab 6</a:t>
            </a:r>
            <a:endParaRPr lang="en-US" dirty="0">
              <a:solidFill>
                <a:srgbClr val="000000"/>
              </a:solidFill>
            </a:endParaRPr>
          </a:p>
        </p:txBody>
      </p:sp>
      <p:sp>
        <p:nvSpPr>
          <p:cNvPr id="7" name="Rectangle 6"/>
          <p:cNvSpPr/>
          <p:nvPr/>
        </p:nvSpPr>
        <p:spPr>
          <a:xfrm>
            <a:off x="312019" y="3758462"/>
            <a:ext cx="1355723" cy="903525"/>
          </a:xfrm>
          <a:prstGeom prst="rect">
            <a:avLst/>
          </a:prstGeom>
          <a:solidFill>
            <a:srgbClr val="8000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FFFFFF"/>
                </a:solidFill>
              </a:rPr>
              <a:t>La ICP-MS</a:t>
            </a:r>
          </a:p>
          <a:p>
            <a:pPr algn="ctr"/>
            <a:r>
              <a:rPr lang="en-US" dirty="0" smtClean="0">
                <a:solidFill>
                  <a:srgbClr val="FFFFFF"/>
                </a:solidFill>
              </a:rPr>
              <a:t>Lab 5</a:t>
            </a:r>
            <a:endParaRPr lang="en-US" dirty="0">
              <a:solidFill>
                <a:srgbClr val="FFFFFF"/>
              </a:solidFill>
            </a:endParaRPr>
          </a:p>
        </p:txBody>
      </p:sp>
      <p:sp>
        <p:nvSpPr>
          <p:cNvPr id="9" name="Rectangle 8"/>
          <p:cNvSpPr/>
          <p:nvPr/>
        </p:nvSpPr>
        <p:spPr>
          <a:xfrm>
            <a:off x="312019" y="5565512"/>
            <a:ext cx="1327182" cy="903525"/>
          </a:xfrm>
          <a:prstGeom prst="rect">
            <a:avLst/>
          </a:prstGeom>
          <a:solidFill>
            <a:srgbClr val="F2088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00000"/>
                </a:solidFill>
              </a:rPr>
              <a:t>TIMS</a:t>
            </a:r>
          </a:p>
          <a:p>
            <a:pPr algn="ctr"/>
            <a:r>
              <a:rPr lang="en-US" dirty="0" smtClean="0">
                <a:solidFill>
                  <a:srgbClr val="000000"/>
                </a:solidFill>
              </a:rPr>
              <a:t>Lab 7</a:t>
            </a:r>
            <a:endParaRPr lang="en-US" dirty="0">
              <a:solidFill>
                <a:srgbClr val="000000"/>
              </a:solidFill>
            </a:endParaRPr>
          </a:p>
        </p:txBody>
      </p:sp>
      <p:sp>
        <p:nvSpPr>
          <p:cNvPr id="16" name="TextBox 15"/>
          <p:cNvSpPr txBox="1"/>
          <p:nvPr/>
        </p:nvSpPr>
        <p:spPr>
          <a:xfrm>
            <a:off x="5323000" y="106444"/>
            <a:ext cx="184666" cy="262888"/>
          </a:xfrm>
          <a:prstGeom prst="rect">
            <a:avLst/>
          </a:prstGeom>
          <a:noFill/>
        </p:spPr>
        <p:txBody>
          <a:bodyPr wrap="square" rtlCol="0">
            <a:spAutoFit/>
          </a:bodyPr>
          <a:lstStyle/>
          <a:p>
            <a:endParaRPr lang="en-US" dirty="0"/>
          </a:p>
        </p:txBody>
      </p:sp>
      <p:pic>
        <p:nvPicPr>
          <p:cNvPr id="17" name="Picture 16" descr="Straub_Methodsgraph.tiff"/>
          <p:cNvPicPr>
            <a:picLocks noChangeAspect="1"/>
          </p:cNvPicPr>
          <p:nvPr/>
        </p:nvPicPr>
        <p:blipFill>
          <a:blip r:embed="rId2"/>
          <a:srcRect l="3185" t="1530"/>
          <a:stretch>
            <a:fillRect/>
          </a:stretch>
        </p:blipFill>
        <p:spPr>
          <a:xfrm>
            <a:off x="2860772" y="1757944"/>
            <a:ext cx="3057513" cy="3200272"/>
          </a:xfrm>
          <a:prstGeom prst="rect">
            <a:avLst/>
          </a:prstGeom>
        </p:spPr>
      </p:pic>
      <p:cxnSp>
        <p:nvCxnSpPr>
          <p:cNvPr id="22" name="Straight Arrow Connector 21"/>
          <p:cNvCxnSpPr/>
          <p:nvPr/>
        </p:nvCxnSpPr>
        <p:spPr>
          <a:xfrm>
            <a:off x="1667742" y="739708"/>
            <a:ext cx="1193030" cy="1018236"/>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4" name="Straight Arrow Connector 23"/>
          <p:cNvCxnSpPr>
            <a:stCxn id="8" idx="3"/>
          </p:cNvCxnSpPr>
          <p:nvPr/>
        </p:nvCxnSpPr>
        <p:spPr>
          <a:xfrm>
            <a:off x="1667742" y="1499650"/>
            <a:ext cx="1193030" cy="803214"/>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6" name="Straight Arrow Connector 25"/>
          <p:cNvCxnSpPr>
            <a:stCxn id="12" idx="3"/>
          </p:cNvCxnSpPr>
          <p:nvPr/>
        </p:nvCxnSpPr>
        <p:spPr>
          <a:xfrm>
            <a:off x="1667742" y="2403175"/>
            <a:ext cx="1193030" cy="451762"/>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28" name="Straight Arrow Connector 27"/>
          <p:cNvCxnSpPr>
            <a:endCxn id="17" idx="1"/>
          </p:cNvCxnSpPr>
          <p:nvPr/>
        </p:nvCxnSpPr>
        <p:spPr>
          <a:xfrm>
            <a:off x="1667742" y="3307751"/>
            <a:ext cx="1193030" cy="50329"/>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0" name="Straight Arrow Connector 29"/>
          <p:cNvCxnSpPr>
            <a:stCxn id="7" idx="3"/>
          </p:cNvCxnSpPr>
          <p:nvPr/>
        </p:nvCxnSpPr>
        <p:spPr>
          <a:xfrm flipV="1">
            <a:off x="1667742" y="3758462"/>
            <a:ext cx="1193030" cy="451763"/>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2" name="Straight Arrow Connector 31"/>
          <p:cNvCxnSpPr/>
          <p:nvPr/>
        </p:nvCxnSpPr>
        <p:spPr>
          <a:xfrm flipV="1">
            <a:off x="1639201" y="4210225"/>
            <a:ext cx="1221571" cy="939817"/>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cxnSp>
        <p:nvCxnSpPr>
          <p:cNvPr id="34" name="Straight Arrow Connector 33"/>
          <p:cNvCxnSpPr>
            <a:stCxn id="9" idx="3"/>
          </p:cNvCxnSpPr>
          <p:nvPr/>
        </p:nvCxnSpPr>
        <p:spPr>
          <a:xfrm flipV="1">
            <a:off x="1639201" y="4958216"/>
            <a:ext cx="1221571" cy="1059059"/>
          </a:xfrm>
          <a:prstGeom prst="straightConnector1">
            <a:avLst/>
          </a:prstGeom>
          <a:ln>
            <a:solidFill>
              <a:srgbClr val="000000"/>
            </a:solidFill>
            <a:tailEnd type="arrow"/>
          </a:ln>
        </p:spPr>
        <p:style>
          <a:lnRef idx="1">
            <a:schemeClr val="accent4"/>
          </a:lnRef>
          <a:fillRef idx="3">
            <a:schemeClr val="accent4"/>
          </a:fillRef>
          <a:effectRef idx="2">
            <a:schemeClr val="accent4"/>
          </a:effectRef>
          <a:fontRef idx="minor">
            <a:schemeClr val="lt1"/>
          </a:fontRef>
        </p:style>
      </p:cxnSp>
      <p:sp>
        <p:nvSpPr>
          <p:cNvPr id="44" name="Right Arrow 43"/>
          <p:cNvSpPr/>
          <p:nvPr/>
        </p:nvSpPr>
        <p:spPr>
          <a:xfrm>
            <a:off x="5918285" y="3112356"/>
            <a:ext cx="758124" cy="446616"/>
          </a:xfrm>
          <a:prstGeom prst="rightArrow">
            <a:avLst/>
          </a:prstGeom>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grpSp>
        <p:nvGrpSpPr>
          <p:cNvPr id="2" name="Group 46"/>
          <p:cNvGrpSpPr/>
          <p:nvPr/>
        </p:nvGrpSpPr>
        <p:grpSpPr>
          <a:xfrm rot="16200000">
            <a:off x="7066882" y="2350791"/>
            <a:ext cx="1233976" cy="2004559"/>
            <a:chOff x="7419457" y="2124910"/>
            <a:chExt cx="1233976" cy="2456322"/>
          </a:xfrm>
        </p:grpSpPr>
        <p:sp>
          <p:nvSpPr>
            <p:cNvPr id="46" name="Can 45"/>
            <p:cNvSpPr/>
            <p:nvPr/>
          </p:nvSpPr>
          <p:spPr>
            <a:xfrm>
              <a:off x="7419457" y="4129469"/>
              <a:ext cx="1233976" cy="451763"/>
            </a:xfrm>
            <a:prstGeom prst="can">
              <a:avLst/>
            </a:prstGeom>
            <a:solidFill>
              <a:srgbClr val="FA188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5" name="Can 44"/>
            <p:cNvSpPr/>
            <p:nvPr/>
          </p:nvSpPr>
          <p:spPr>
            <a:xfrm>
              <a:off x="7419457" y="3800158"/>
              <a:ext cx="1233976" cy="451763"/>
            </a:xfrm>
            <a:prstGeom prst="can">
              <a:avLst/>
            </a:prstGeom>
            <a:solidFill>
              <a:srgbClr val="CF9CF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Can 34"/>
            <p:cNvSpPr/>
            <p:nvPr/>
          </p:nvSpPr>
          <p:spPr>
            <a:xfrm>
              <a:off x="7419457" y="3455127"/>
              <a:ext cx="1233976" cy="451763"/>
            </a:xfrm>
            <a:prstGeom prst="can">
              <a:avLst/>
            </a:prstGeom>
            <a:solidFill>
              <a:srgbClr val="8407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Can 30"/>
            <p:cNvSpPr/>
            <p:nvPr/>
          </p:nvSpPr>
          <p:spPr>
            <a:xfrm>
              <a:off x="7419457" y="3132198"/>
              <a:ext cx="1233976" cy="451763"/>
            </a:xfrm>
            <a:prstGeom prst="can">
              <a:avLst/>
            </a:prstGeom>
            <a:solidFill>
              <a:srgbClr val="FFCA3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Can 35"/>
            <p:cNvSpPr/>
            <p:nvPr/>
          </p:nvSpPr>
          <p:spPr>
            <a:xfrm>
              <a:off x="7419457" y="2830973"/>
              <a:ext cx="1233976" cy="451763"/>
            </a:xfrm>
            <a:prstGeom prst="can">
              <a:avLst/>
            </a:prstGeom>
            <a:solidFill>
              <a:srgbClr val="FF661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Can 32"/>
            <p:cNvSpPr/>
            <p:nvPr/>
          </p:nvSpPr>
          <p:spPr>
            <a:xfrm>
              <a:off x="7419457" y="2467245"/>
              <a:ext cx="1233976" cy="451763"/>
            </a:xfrm>
            <a:prstGeom prst="can">
              <a:avLst/>
            </a:prstGeom>
            <a:solidFill>
              <a:srgbClr val="1BCBC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Can 28"/>
            <p:cNvSpPr/>
            <p:nvPr/>
          </p:nvSpPr>
          <p:spPr>
            <a:xfrm>
              <a:off x="7419457" y="2124910"/>
              <a:ext cx="1233976" cy="451763"/>
            </a:xfrm>
            <a:prstGeom prst="can">
              <a:avLst/>
            </a:prstGeom>
            <a:solidFill>
              <a:srgbClr val="94C93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1" name="Title 50"/>
          <p:cNvSpPr>
            <a:spLocks noGrp="1"/>
          </p:cNvSpPr>
          <p:nvPr>
            <p:ph type="title"/>
          </p:nvPr>
        </p:nvSpPr>
        <p:spPr>
          <a:xfrm>
            <a:off x="2095500" y="152400"/>
            <a:ext cx="6591300" cy="1251062"/>
          </a:xfrm>
        </p:spPr>
        <p:txBody>
          <a:bodyPr/>
          <a:lstStyle/>
          <a:p>
            <a:pPr algn="r"/>
            <a:r>
              <a:rPr lang="en-US" dirty="0" smtClean="0"/>
              <a:t>data formatting</a:t>
            </a:r>
            <a:endParaRPr lang="en-US" dirty="0"/>
          </a:p>
        </p:txBody>
      </p:sp>
      <p:sp>
        <p:nvSpPr>
          <p:cNvPr id="52" name="TextBox 51"/>
          <p:cNvSpPr txBox="1"/>
          <p:nvPr/>
        </p:nvSpPr>
        <p:spPr>
          <a:xfrm>
            <a:off x="2860772" y="5196180"/>
            <a:ext cx="3243947" cy="461665"/>
          </a:xfrm>
          <a:prstGeom prst="rect">
            <a:avLst/>
          </a:prstGeom>
          <a:noFill/>
        </p:spPr>
        <p:txBody>
          <a:bodyPr wrap="square" rtlCol="0">
            <a:spAutoFit/>
          </a:bodyPr>
          <a:lstStyle/>
          <a:p>
            <a:r>
              <a:rPr lang="en-US" sz="2400" dirty="0" smtClean="0"/>
              <a:t>data table in publication</a:t>
            </a:r>
            <a:endParaRPr lang="en-US" sz="2400" dirty="0"/>
          </a:p>
        </p:txBody>
      </p:sp>
      <p:sp>
        <p:nvSpPr>
          <p:cNvPr id="38" name="TextBox 37"/>
          <p:cNvSpPr txBox="1"/>
          <p:nvPr/>
        </p:nvSpPr>
        <p:spPr>
          <a:xfrm>
            <a:off x="6695499" y="4097698"/>
            <a:ext cx="2207953" cy="461665"/>
          </a:xfrm>
          <a:prstGeom prst="rect">
            <a:avLst/>
          </a:prstGeom>
          <a:noFill/>
        </p:spPr>
        <p:txBody>
          <a:bodyPr wrap="square" rtlCol="0">
            <a:spAutoFit/>
          </a:bodyPr>
          <a:lstStyle/>
          <a:p>
            <a:r>
              <a:rPr lang="en-US" sz="2400" dirty="0" smtClean="0"/>
              <a:t>database entry</a:t>
            </a:r>
            <a:endParaRPr lang="en-US" sz="2400" dirty="0"/>
          </a:p>
        </p:txBody>
      </p:sp>
      <p:cxnSp>
        <p:nvCxnSpPr>
          <p:cNvPr id="4" name="Straight Arrow Connector 3"/>
          <p:cNvCxnSpPr>
            <a:stCxn id="5" idx="3"/>
          </p:cNvCxnSpPr>
          <p:nvPr/>
        </p:nvCxnSpPr>
        <p:spPr>
          <a:xfrm>
            <a:off x="1667742" y="596125"/>
            <a:ext cx="1193030" cy="170673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1667742" y="1499650"/>
            <a:ext cx="1193030" cy="113392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a:off x="1667742" y="2403175"/>
            <a:ext cx="1193030" cy="56461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a:stCxn id="6" idx="3"/>
            <a:endCxn id="17" idx="1"/>
          </p:cNvCxnSpPr>
          <p:nvPr/>
        </p:nvCxnSpPr>
        <p:spPr>
          <a:xfrm>
            <a:off x="1667742" y="3306700"/>
            <a:ext cx="1193030" cy="5138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stCxn id="7" idx="3"/>
          </p:cNvCxnSpPr>
          <p:nvPr/>
        </p:nvCxnSpPr>
        <p:spPr>
          <a:xfrm flipV="1">
            <a:off x="1667742" y="3758462"/>
            <a:ext cx="1193030" cy="45176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a:stCxn id="13" idx="3"/>
          </p:cNvCxnSpPr>
          <p:nvPr/>
        </p:nvCxnSpPr>
        <p:spPr>
          <a:xfrm flipV="1">
            <a:off x="1639201" y="4210225"/>
            <a:ext cx="1221571" cy="90352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7" name="Straight Arrow Connector 36"/>
          <p:cNvCxnSpPr>
            <a:stCxn id="9" idx="3"/>
          </p:cNvCxnSpPr>
          <p:nvPr/>
        </p:nvCxnSpPr>
        <p:spPr>
          <a:xfrm flipV="1">
            <a:off x="1639201" y="4661987"/>
            <a:ext cx="1221571" cy="13552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smtClean="0"/>
              <a:t>the process</a:t>
            </a:r>
            <a:endParaRPr lang="en-US" dirty="0"/>
          </a:p>
        </p:txBody>
      </p:sp>
      <p:sp>
        <p:nvSpPr>
          <p:cNvPr id="7" name="Slide Number Placeholder 6"/>
          <p:cNvSpPr>
            <a:spLocks noGrp="1"/>
          </p:cNvSpPr>
          <p:nvPr>
            <p:ph type="sldNum" sz="quarter" idx="10"/>
          </p:nvPr>
        </p:nvSpPr>
        <p:spPr/>
        <p:txBody>
          <a:bodyPr/>
          <a:lstStyle/>
          <a:p>
            <a:pPr>
              <a:defRPr/>
            </a:pPr>
            <a:fld id="{ACA24023-98A8-F44A-9E21-FF151CAD9AE3}" type="slidenum">
              <a:rPr lang="en-US" smtClean="0"/>
              <a:pPr>
                <a:defRPr/>
              </a:pPr>
              <a:t>16</a:t>
            </a:fld>
            <a:endParaRPr lang="en-US"/>
          </a:p>
        </p:txBody>
      </p:sp>
      <p:sp>
        <p:nvSpPr>
          <p:cNvPr id="3" name="Date Placeholder 2"/>
          <p:cNvSpPr>
            <a:spLocks noGrp="1"/>
          </p:cNvSpPr>
          <p:nvPr>
            <p:ph type="dt" sz="half" idx="2"/>
          </p:nvPr>
        </p:nvSpPr>
        <p:spPr/>
        <p:txBody>
          <a:bodyPr/>
          <a:lstStyle/>
          <a:p>
            <a:r>
              <a:rPr lang="en-US" smtClean="0"/>
              <a:t>7/13/11</a:t>
            </a:r>
            <a:endParaRPr lang="en-US" dirty="0"/>
          </a:p>
        </p:txBody>
      </p:sp>
      <p:grpSp>
        <p:nvGrpSpPr>
          <p:cNvPr id="35" name="Group 34"/>
          <p:cNvGrpSpPr/>
          <p:nvPr/>
        </p:nvGrpSpPr>
        <p:grpSpPr>
          <a:xfrm>
            <a:off x="1919401" y="2022962"/>
            <a:ext cx="1838102" cy="2289139"/>
            <a:chOff x="525996" y="2773168"/>
            <a:chExt cx="1838102" cy="2289139"/>
          </a:xfrm>
          <a:solidFill>
            <a:schemeClr val="tx1"/>
          </a:solidFill>
        </p:grpSpPr>
        <p:sp>
          <p:nvSpPr>
            <p:cNvPr id="4" name="Multidocument 3"/>
            <p:cNvSpPr/>
            <p:nvPr/>
          </p:nvSpPr>
          <p:spPr>
            <a:xfrm>
              <a:off x="525996" y="2773168"/>
              <a:ext cx="1838102" cy="2289139"/>
            </a:xfrm>
            <a:prstGeom prst="flowChartMultidocument">
              <a:avLst/>
            </a:prstGeom>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25" name="TextBox 24"/>
            <p:cNvSpPr txBox="1"/>
            <p:nvPr/>
          </p:nvSpPr>
          <p:spPr>
            <a:xfrm>
              <a:off x="525996" y="3566096"/>
              <a:ext cx="1455710" cy="369332"/>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wrap="none" rtlCol="0">
              <a:spAutoFit/>
            </a:bodyPr>
            <a:lstStyle/>
            <a:p>
              <a:r>
                <a:rPr lang="en-US" dirty="0" smtClean="0">
                  <a:solidFill>
                    <a:schemeClr val="bg1"/>
                  </a:solidFill>
                </a:rPr>
                <a:t>publication</a:t>
              </a:r>
              <a:endParaRPr lang="en-US" dirty="0">
                <a:solidFill>
                  <a:schemeClr val="bg1"/>
                </a:solidFill>
              </a:endParaRPr>
            </a:p>
          </p:txBody>
        </p:sp>
      </p:grpSp>
      <p:grpSp>
        <p:nvGrpSpPr>
          <p:cNvPr id="34" name="Group 33"/>
          <p:cNvGrpSpPr/>
          <p:nvPr/>
        </p:nvGrpSpPr>
        <p:grpSpPr>
          <a:xfrm>
            <a:off x="5763180" y="3277806"/>
            <a:ext cx="1530669" cy="1757392"/>
            <a:chOff x="6495096" y="2834918"/>
            <a:chExt cx="1847402" cy="1757392"/>
          </a:xfrm>
          <a:solidFill>
            <a:srgbClr val="FFFFFF"/>
          </a:solidFill>
        </p:grpSpPr>
        <p:sp>
          <p:nvSpPr>
            <p:cNvPr id="5" name="Can 4"/>
            <p:cNvSpPr/>
            <p:nvPr/>
          </p:nvSpPr>
          <p:spPr>
            <a:xfrm>
              <a:off x="6495096" y="2834918"/>
              <a:ext cx="1847402" cy="1757392"/>
            </a:xfrm>
            <a:prstGeom prst="can">
              <a:avLst/>
            </a:prstGeom>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solidFill>
                  <a:schemeClr val="bg1"/>
                </a:solidFill>
              </a:endParaRPr>
            </a:p>
          </p:txBody>
        </p:sp>
        <p:sp>
          <p:nvSpPr>
            <p:cNvPr id="26" name="TextBox 25"/>
            <p:cNvSpPr txBox="1"/>
            <p:nvPr/>
          </p:nvSpPr>
          <p:spPr>
            <a:xfrm>
              <a:off x="6545761" y="3566096"/>
              <a:ext cx="1732592" cy="369332"/>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dirty="0" smtClean="0">
                  <a:solidFill>
                    <a:schemeClr val="bg1"/>
                  </a:solidFill>
                </a:rPr>
                <a:t>database</a:t>
              </a:r>
              <a:endParaRPr lang="en-US" dirty="0">
                <a:solidFill>
                  <a:schemeClr val="bg1"/>
                </a:solidFill>
              </a:endParaRPr>
            </a:p>
          </p:txBody>
        </p:sp>
      </p:grpSp>
      <p:pic>
        <p:nvPicPr>
          <p:cNvPr id="28" name="Picture 27" descr="computer_user.jpg"/>
          <p:cNvPicPr>
            <a:picLocks noChangeAspect="1"/>
          </p:cNvPicPr>
          <p:nvPr/>
        </p:nvPicPr>
        <p:blipFill>
          <a:blip r:embed="rId2"/>
          <a:stretch>
            <a:fillRect/>
          </a:stretch>
        </p:blipFill>
        <p:spPr>
          <a:xfrm>
            <a:off x="4098487" y="2698691"/>
            <a:ext cx="1460500" cy="1447800"/>
          </a:xfrm>
          <a:prstGeom prst="rect">
            <a:avLst/>
          </a:prstGeom>
        </p:spPr>
      </p:pic>
      <p:sp>
        <p:nvSpPr>
          <p:cNvPr id="32" name="TextBox 31"/>
          <p:cNvSpPr txBox="1"/>
          <p:nvPr/>
        </p:nvSpPr>
        <p:spPr>
          <a:xfrm>
            <a:off x="3757503" y="4239565"/>
            <a:ext cx="2047656" cy="400110"/>
          </a:xfrm>
          <a:prstGeom prst="rect">
            <a:avLst/>
          </a:prstGeom>
          <a:noFill/>
        </p:spPr>
        <p:txBody>
          <a:bodyPr wrap="none" rtlCol="0">
            <a:spAutoFit/>
          </a:bodyPr>
          <a:lstStyle/>
          <a:p>
            <a:r>
              <a:rPr lang="en-US" sz="2000" dirty="0" smtClean="0"/>
              <a:t>Data manager</a:t>
            </a:r>
            <a:endParaRPr lang="en-US" sz="2000" dirty="0"/>
          </a:p>
        </p:txBody>
      </p:sp>
      <p:grpSp>
        <p:nvGrpSpPr>
          <p:cNvPr id="40" name="Group 39"/>
          <p:cNvGrpSpPr/>
          <p:nvPr/>
        </p:nvGrpSpPr>
        <p:grpSpPr>
          <a:xfrm>
            <a:off x="195852" y="1491617"/>
            <a:ext cx="1703386" cy="1869419"/>
            <a:chOff x="195852" y="3175978"/>
            <a:chExt cx="1703386" cy="1869419"/>
          </a:xfrm>
        </p:grpSpPr>
        <p:pic>
          <p:nvPicPr>
            <p:cNvPr id="37" name="Picture 36" descr="computer_user_happy"/>
            <p:cNvPicPr>
              <a:picLocks noChangeAspect="1"/>
            </p:cNvPicPr>
            <p:nvPr/>
          </p:nvPicPr>
          <p:blipFill>
            <a:blip r:embed="rId3"/>
            <a:stretch>
              <a:fillRect/>
            </a:stretch>
          </p:blipFill>
          <p:spPr>
            <a:xfrm>
              <a:off x="404887" y="3175978"/>
              <a:ext cx="1344070" cy="1380894"/>
            </a:xfrm>
            <a:prstGeom prst="rect">
              <a:avLst/>
            </a:prstGeom>
          </p:spPr>
        </p:pic>
        <p:sp>
          <p:nvSpPr>
            <p:cNvPr id="39" name="TextBox 38"/>
            <p:cNvSpPr txBox="1"/>
            <p:nvPr/>
          </p:nvSpPr>
          <p:spPr>
            <a:xfrm>
              <a:off x="195852" y="4645287"/>
              <a:ext cx="1703386" cy="400110"/>
            </a:xfrm>
            <a:prstGeom prst="rect">
              <a:avLst/>
            </a:prstGeom>
            <a:noFill/>
          </p:spPr>
          <p:txBody>
            <a:bodyPr wrap="none" rtlCol="0">
              <a:spAutoFit/>
            </a:bodyPr>
            <a:lstStyle/>
            <a:p>
              <a:r>
                <a:rPr lang="en-US" sz="2000" dirty="0" smtClean="0"/>
                <a:t>Data author</a:t>
              </a:r>
              <a:endParaRPr lang="en-US" sz="2000" dirty="0"/>
            </a:p>
          </p:txBody>
        </p:sp>
      </p:grpSp>
      <p:sp>
        <p:nvSpPr>
          <p:cNvPr id="41" name="Curved Down Arrow 40"/>
          <p:cNvSpPr/>
          <p:nvPr/>
        </p:nvSpPr>
        <p:spPr>
          <a:xfrm>
            <a:off x="1427064" y="1389201"/>
            <a:ext cx="1433843" cy="633761"/>
          </a:xfrm>
          <a:prstGeom prst="curvedDownArrow">
            <a:avLst/>
          </a:prstGeom>
          <a:solidFill>
            <a:schemeClr val="accent2">
              <a:lumMod val="75000"/>
            </a:schemeClr>
          </a:solidFill>
          <a:ln>
            <a:solidFill>
              <a:schemeClr val="accent2">
                <a:lumMod val="20000"/>
                <a:lumOff val="8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42" name="Curved Down Arrow 41"/>
          <p:cNvSpPr/>
          <p:nvPr/>
        </p:nvSpPr>
        <p:spPr>
          <a:xfrm>
            <a:off x="3356289" y="2057879"/>
            <a:ext cx="1433843" cy="633761"/>
          </a:xfrm>
          <a:prstGeom prst="curvedDownArrow">
            <a:avLst/>
          </a:prstGeom>
          <a:solidFill>
            <a:schemeClr val="accent2">
              <a:lumMod val="75000"/>
            </a:schemeClr>
          </a:solidFill>
          <a:ln>
            <a:solidFill>
              <a:schemeClr val="accent2">
                <a:lumMod val="20000"/>
                <a:lumOff val="8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43" name="Curved Down Arrow 42"/>
          <p:cNvSpPr/>
          <p:nvPr/>
        </p:nvSpPr>
        <p:spPr>
          <a:xfrm>
            <a:off x="5297410" y="2644045"/>
            <a:ext cx="1433843" cy="633761"/>
          </a:xfrm>
          <a:prstGeom prst="curvedDownArrow">
            <a:avLst/>
          </a:prstGeom>
          <a:solidFill>
            <a:schemeClr val="accent2">
              <a:lumMod val="75000"/>
            </a:schemeClr>
          </a:solidFill>
          <a:ln>
            <a:solidFill>
              <a:schemeClr val="accent2">
                <a:lumMod val="20000"/>
                <a:lumOff val="8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pic>
        <p:nvPicPr>
          <p:cNvPr id="47" name="Picture 46" descr="AngryComputerUser.jpg"/>
          <p:cNvPicPr>
            <a:picLocks noChangeAspect="1"/>
          </p:cNvPicPr>
          <p:nvPr/>
        </p:nvPicPr>
        <p:blipFill>
          <a:blip r:embed="rId4"/>
          <a:stretch>
            <a:fillRect/>
          </a:stretch>
        </p:blipFill>
        <p:spPr>
          <a:xfrm>
            <a:off x="7537530" y="3945042"/>
            <a:ext cx="1401204" cy="1354497"/>
          </a:xfrm>
          <a:prstGeom prst="rect">
            <a:avLst/>
          </a:prstGeom>
        </p:spPr>
      </p:pic>
      <p:sp>
        <p:nvSpPr>
          <p:cNvPr id="48" name="Curved Down Arrow 47"/>
          <p:cNvSpPr/>
          <p:nvPr/>
        </p:nvSpPr>
        <p:spPr>
          <a:xfrm>
            <a:off x="6820608" y="3311281"/>
            <a:ext cx="1433843" cy="633761"/>
          </a:xfrm>
          <a:prstGeom prst="curvedDownArrow">
            <a:avLst/>
          </a:prstGeom>
          <a:solidFill>
            <a:schemeClr val="accent2">
              <a:lumMod val="75000"/>
            </a:schemeClr>
          </a:solidFill>
          <a:ln>
            <a:solidFill>
              <a:schemeClr val="accent2">
                <a:lumMod val="20000"/>
                <a:lumOff val="8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49" name="TextBox 48"/>
          <p:cNvSpPr txBox="1"/>
          <p:nvPr/>
        </p:nvSpPr>
        <p:spPr>
          <a:xfrm>
            <a:off x="7522962" y="5325195"/>
            <a:ext cx="1383161" cy="400110"/>
          </a:xfrm>
          <a:prstGeom prst="rect">
            <a:avLst/>
          </a:prstGeom>
          <a:noFill/>
        </p:spPr>
        <p:txBody>
          <a:bodyPr wrap="none" rtlCol="0">
            <a:spAutoFit/>
          </a:bodyPr>
          <a:lstStyle/>
          <a:p>
            <a:r>
              <a:rPr lang="en-US" sz="2000" dirty="0" smtClean="0"/>
              <a:t>Data user</a:t>
            </a:r>
            <a:endParaRPr lang="en-US" sz="2000" dirty="0"/>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normAutofit fontScale="90000"/>
          </a:bodyPr>
          <a:lstStyle/>
          <a:p>
            <a:r>
              <a:rPr lang="en-US" dirty="0" smtClean="0"/>
              <a:t>We Need </a:t>
            </a:r>
            <a:r>
              <a:rPr lang="en-US" dirty="0"/>
              <a:t>Standards for Data Reporting!</a:t>
            </a:r>
          </a:p>
        </p:txBody>
      </p:sp>
      <p:sp>
        <p:nvSpPr>
          <p:cNvPr id="109571" name="Rectangle 3"/>
          <p:cNvSpPr>
            <a:spLocks noGrp="1" noChangeArrowheads="1"/>
          </p:cNvSpPr>
          <p:nvPr>
            <p:ph sz="quarter" idx="1"/>
          </p:nvPr>
        </p:nvSpPr>
        <p:spPr/>
        <p:txBody>
          <a:bodyPr>
            <a:normAutofit/>
          </a:bodyPr>
          <a:lstStyle/>
          <a:p>
            <a:r>
              <a:rPr lang="en-US" dirty="0" smtClean="0"/>
              <a:t>Ensure that metadata essential for the proper evaluation of geochemical data are included in data publications to ensure their long-term utility. - </a:t>
            </a:r>
            <a:r>
              <a:rPr lang="en-US" dirty="0" smtClean="0">
                <a:solidFill>
                  <a:schemeClr val="accent2">
                    <a:lumMod val="75000"/>
                  </a:schemeClr>
                </a:solidFill>
              </a:rPr>
              <a:t>QUALITY</a:t>
            </a:r>
          </a:p>
          <a:p>
            <a:r>
              <a:rPr lang="en-US" dirty="0" smtClean="0"/>
              <a:t>Ensure that data are reported in a consistent way so that they can be easily integrated and compared. - </a:t>
            </a:r>
            <a:r>
              <a:rPr lang="en-US" dirty="0">
                <a:solidFill>
                  <a:schemeClr val="accent2">
                    <a:lumMod val="75000"/>
                  </a:schemeClr>
                </a:solidFill>
              </a:rPr>
              <a:t>UTILITY</a:t>
            </a:r>
          </a:p>
          <a:p>
            <a:r>
              <a:rPr lang="en-US" dirty="0" smtClean="0"/>
              <a:t>Make it as easy as possible for data authors to compile and report data and metadata.</a:t>
            </a:r>
          </a:p>
          <a:p>
            <a:pPr lvl="1"/>
            <a:r>
              <a:rPr lang="en-US" dirty="0" smtClean="0"/>
              <a:t>Data templates / Digital Lab Book</a:t>
            </a:r>
          </a:p>
          <a:p>
            <a:pPr lvl="1"/>
            <a:r>
              <a:rPr lang="en-US" dirty="0" smtClean="0"/>
              <a:t>Same for publications and databases</a:t>
            </a:r>
          </a:p>
          <a:p>
            <a:pPr lvl="1"/>
            <a:r>
              <a:rPr lang="en-US" dirty="0" smtClean="0"/>
              <a:t>Procedures</a:t>
            </a:r>
            <a:endParaRPr lang="en-US" dirty="0"/>
          </a:p>
        </p:txBody>
      </p:sp>
      <p:sp>
        <p:nvSpPr>
          <p:cNvPr id="3" name="Slide Number Placeholder 2"/>
          <p:cNvSpPr>
            <a:spLocks noGrp="1"/>
          </p:cNvSpPr>
          <p:nvPr>
            <p:ph type="sldNum" sz="quarter" idx="4294967295"/>
          </p:nvPr>
        </p:nvSpPr>
        <p:spPr>
          <a:xfrm>
            <a:off x="612648" y="6356350"/>
            <a:ext cx="1981200" cy="365760"/>
          </a:xfrm>
          <a:prstGeom prst="rect">
            <a:avLst/>
          </a:prstGeom>
        </p:spPr>
        <p:txBody>
          <a:bodyPr/>
          <a:lstStyle/>
          <a:p>
            <a:fld id="{876E6CD0-51B1-3C4D-8DBC-A3139A4C6E7F}" type="slidenum">
              <a:rPr lang="en-US" smtClean="0">
                <a:solidFill>
                  <a:srgbClr val="464653"/>
                </a:solidFill>
                <a:latin typeface="Gill Sans MT"/>
              </a:rPr>
              <a:pPr/>
              <a:t>17</a:t>
            </a:fld>
            <a:endParaRPr lang="en-US">
              <a:solidFill>
                <a:srgbClr val="464653"/>
              </a:solidFill>
              <a:latin typeface="Gill Sans MT"/>
            </a:endParaRPr>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2" name="Rectangle 4"/>
          <p:cNvSpPr>
            <a:spLocks noGrp="1" noChangeArrowheads="1"/>
          </p:cNvSpPr>
          <p:nvPr>
            <p:ph type="title"/>
          </p:nvPr>
        </p:nvSpPr>
        <p:spPr/>
        <p:txBody>
          <a:bodyPr/>
          <a:lstStyle/>
          <a:p>
            <a:r>
              <a:rPr lang="en-US" dirty="0"/>
              <a:t>Editors RT </a:t>
            </a:r>
            <a:r>
              <a:rPr lang="en-US" dirty="0" smtClean="0"/>
              <a:t>Policy</a:t>
            </a:r>
            <a:endParaRPr lang="en-US" dirty="0"/>
          </a:p>
        </p:txBody>
      </p:sp>
      <p:sp>
        <p:nvSpPr>
          <p:cNvPr id="427013" name="Rectangle 5"/>
          <p:cNvSpPr>
            <a:spLocks noGrp="1" noChangeArrowheads="1"/>
          </p:cNvSpPr>
          <p:nvPr>
            <p:ph sz="quarter" idx="1"/>
          </p:nvPr>
        </p:nvSpPr>
        <p:spPr/>
        <p:txBody>
          <a:bodyPr>
            <a:normAutofit lnSpcReduction="10000"/>
          </a:bodyPr>
          <a:lstStyle/>
          <a:p>
            <a:pPr>
              <a:lnSpc>
                <a:spcPct val="90000"/>
              </a:lnSpc>
            </a:pPr>
            <a:r>
              <a:rPr lang="en-US" sz="2400" dirty="0"/>
              <a:t>Complete data publication </a:t>
            </a:r>
          </a:p>
          <a:p>
            <a:pPr lvl="1">
              <a:lnSpc>
                <a:spcPct val="90000"/>
              </a:lnSpc>
              <a:buFont typeface="Wingdings" charset="2"/>
              <a:buNone/>
            </a:pPr>
            <a:r>
              <a:rPr lang="en-US" sz="1800" dirty="0"/>
              <a:t>Require authors to include tables presenting all data used in a publication (“if it is plotted it should be tabulated”).</a:t>
            </a:r>
          </a:p>
          <a:p>
            <a:pPr>
              <a:lnSpc>
                <a:spcPct val="90000"/>
              </a:lnSpc>
            </a:pPr>
            <a:r>
              <a:rPr lang="en-US" sz="2400" dirty="0"/>
              <a:t>Metadata</a:t>
            </a:r>
          </a:p>
          <a:p>
            <a:pPr lvl="1">
              <a:lnSpc>
                <a:spcPct val="90000"/>
              </a:lnSpc>
            </a:pPr>
            <a:r>
              <a:rPr lang="en-US" sz="1800" dirty="0"/>
              <a:t>Require sample metadata, e.g. latitude and longitude whenever relevant</a:t>
            </a:r>
          </a:p>
          <a:p>
            <a:pPr lvl="1">
              <a:lnSpc>
                <a:spcPct val="90000"/>
              </a:lnSpc>
            </a:pPr>
            <a:r>
              <a:rPr lang="en-US" sz="1800" dirty="0"/>
              <a:t>Strive for unique sample names. </a:t>
            </a:r>
          </a:p>
          <a:p>
            <a:pPr lvl="1">
              <a:lnSpc>
                <a:spcPct val="90000"/>
              </a:lnSpc>
            </a:pPr>
            <a:r>
              <a:rPr lang="en-US" sz="1800" dirty="0"/>
              <a:t>Strive to standardize policies regarding analytical metadata across journals. WG to develop policy by Goldschmidt 2008.</a:t>
            </a:r>
          </a:p>
          <a:p>
            <a:pPr>
              <a:lnSpc>
                <a:spcPct val="90000"/>
              </a:lnSpc>
            </a:pPr>
            <a:r>
              <a:rPr lang="en-US" sz="2400" dirty="0"/>
              <a:t>Open access</a:t>
            </a:r>
          </a:p>
          <a:p>
            <a:pPr lvl="1">
              <a:lnSpc>
                <a:spcPct val="90000"/>
              </a:lnSpc>
            </a:pPr>
            <a:r>
              <a:rPr lang="en-US" sz="1800" dirty="0"/>
              <a:t>If a relevant database exists, editors should adopt policies to insure that the data will be deposited there.</a:t>
            </a:r>
          </a:p>
          <a:p>
            <a:pPr lvl="1">
              <a:lnSpc>
                <a:spcPct val="90000"/>
              </a:lnSpc>
            </a:pPr>
            <a:r>
              <a:rPr lang="en-US" sz="1800" dirty="0"/>
              <a:t>Incorporation into the databases should be as seamless as </a:t>
            </a:r>
            <a:r>
              <a:rPr lang="en-US" sz="1800" dirty="0" smtClean="0"/>
              <a:t>possible</a:t>
            </a:r>
            <a:r>
              <a:rPr lang="en-US" sz="1800" dirty="0"/>
              <a:t>.</a:t>
            </a:r>
          </a:p>
        </p:txBody>
      </p:sp>
      <p:sp>
        <p:nvSpPr>
          <p:cNvPr id="3" name="Slide Number Placeholder 2"/>
          <p:cNvSpPr>
            <a:spLocks noGrp="1"/>
          </p:cNvSpPr>
          <p:nvPr>
            <p:ph type="sldNum" sz="quarter" idx="4294967295"/>
          </p:nvPr>
        </p:nvSpPr>
        <p:spPr>
          <a:xfrm>
            <a:off x="612648" y="6356350"/>
            <a:ext cx="1981200" cy="365760"/>
          </a:xfrm>
          <a:prstGeom prst="rect">
            <a:avLst/>
          </a:prstGeom>
        </p:spPr>
        <p:txBody>
          <a:bodyPr/>
          <a:lstStyle/>
          <a:p>
            <a:fld id="{876E6CD0-51B1-3C4D-8DBC-A3139A4C6E7F}" type="slidenum">
              <a:rPr lang="en-US" smtClean="0">
                <a:solidFill>
                  <a:srgbClr val="464653"/>
                </a:solidFill>
                <a:latin typeface="Gill Sans MT"/>
              </a:rPr>
              <a:pPr/>
              <a:t>18</a:t>
            </a:fld>
            <a:endParaRPr lang="en-US">
              <a:solidFill>
                <a:srgbClr val="464653"/>
              </a:solidFill>
              <a:latin typeface="Gill Sans MT"/>
            </a:endParaRPr>
          </a:p>
        </p:txBody>
      </p:sp>
    </p:spTree>
  </p:cSld>
  <p:clrMapOvr>
    <a:masterClrMapping/>
  </p:clrMapOvr>
  <p:timing>
    <p:tnLst>
      <p:par>
        <p:cTn xmlns:p14="http://schemas.microsoft.com/office/powerpoint/2010/main" id="1" dur="indefinite" restart="never" nodeType="tmRoot"/>
      </p:par>
    </p:tnLst>
  </p:timing>
</p:sld>
</file>

<file path=ppt/theme/_rels/themeOverride1.xml.rels><?xml version="1.0" encoding="UTF-8" standalone="yes"?>
<Relationships xmlns="http://schemas.openxmlformats.org/package/2006/relationships"><Relationship Id="rId1" Type="http://schemas.openxmlformats.org/officeDocument/2006/relationships/image" Target="../media/image10.jpeg"/></Relationships>
</file>

<file path=ppt/theme/theme1.xml><?xml version="1.0" encoding="utf-8"?>
<a:theme xmlns:a="http://schemas.openxmlformats.org/drawingml/2006/main" name="Default Theme">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Perception">
      <a:majorFont>
        <a:latin typeface="Century Gothic"/>
        <a:ea typeface=""/>
        <a:cs typeface=""/>
        <a:font script="Jpan" typeface="メイリオ"/>
      </a:majorFont>
      <a:minorFont>
        <a:latin typeface="Century Gothic"/>
        <a:ea typeface=""/>
        <a:cs typeface=""/>
        <a:font script="Jpan" typeface="メイリオ"/>
      </a:minorFont>
    </a:fontScheme>
    <a:fmtScheme name="Perception">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ヒラギノ丸ゴ Pro W4"/>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Default Theme.thmx</Template>
  <TotalTime>3232</TotalTime>
  <Words>702</Words>
  <Application>Microsoft Macintosh PowerPoint</Application>
  <PresentationFormat>On-screen Show (4:3)</PresentationFormat>
  <Paragraphs>161</Paragraphs>
  <Slides>18</Slides>
  <Notes>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Default Theme</vt:lpstr>
      <vt:lpstr>Data Quality</vt:lpstr>
      <vt:lpstr>geochemical data</vt:lpstr>
      <vt:lpstr>Geochemical Data</vt:lpstr>
      <vt:lpstr>Geochemical Data Culture</vt:lpstr>
      <vt:lpstr>A geochemist’s view</vt:lpstr>
      <vt:lpstr>Geochemical Data Systems</vt:lpstr>
      <vt:lpstr>PowerPoint Presentation</vt:lpstr>
      <vt:lpstr>Quality Data: Geochemistry</vt:lpstr>
      <vt:lpstr>bad metadata</vt:lpstr>
      <vt:lpstr>missing metadata</vt:lpstr>
      <vt:lpstr>Lab Bias</vt:lpstr>
      <vt:lpstr>PowerPoint Presentation</vt:lpstr>
      <vt:lpstr>data formatting</vt:lpstr>
      <vt:lpstr>data formatting</vt:lpstr>
      <vt:lpstr>data formatting</vt:lpstr>
      <vt:lpstr>the process</vt:lpstr>
      <vt:lpstr>We Need Standards for Data Reporting!</vt:lpstr>
      <vt:lpstr>Editors RT Policy</vt:lpstr>
    </vt:vector>
  </TitlesOfParts>
  <Manager/>
  <Company>Columbia University</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Kerstin Lehnert</dc:creator>
  <cp:keywords/>
  <dc:description/>
  <cp:lastModifiedBy>Kerstin Lehnert</cp:lastModifiedBy>
  <cp:revision>82</cp:revision>
  <dcterms:created xsi:type="dcterms:W3CDTF">2011-07-12T15:14:52Z</dcterms:created>
  <dcterms:modified xsi:type="dcterms:W3CDTF">2011-07-18T11:48:23Z</dcterms:modified>
  <cp:category/>
</cp:coreProperties>
</file>